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147"/>
  </p:notesMasterIdLst>
  <p:handoutMasterIdLst>
    <p:handoutMasterId r:id="rId148"/>
  </p:handoutMasterIdLst>
  <p:sldIdLst>
    <p:sldId id="830" r:id="rId2"/>
    <p:sldId id="673" r:id="rId3"/>
    <p:sldId id="788" r:id="rId4"/>
    <p:sldId id="584" r:id="rId5"/>
    <p:sldId id="585" r:id="rId6"/>
    <p:sldId id="827" r:id="rId7"/>
    <p:sldId id="687" r:id="rId8"/>
    <p:sldId id="881" r:id="rId9"/>
    <p:sldId id="688" r:id="rId10"/>
    <p:sldId id="689" r:id="rId11"/>
    <p:sldId id="602" r:id="rId12"/>
    <p:sldId id="863" r:id="rId13"/>
    <p:sldId id="691" r:id="rId14"/>
    <p:sldId id="692" r:id="rId15"/>
    <p:sldId id="693" r:id="rId16"/>
    <p:sldId id="864" r:id="rId17"/>
    <p:sldId id="698" r:id="rId18"/>
    <p:sldId id="699" r:id="rId19"/>
    <p:sldId id="678" r:id="rId20"/>
    <p:sldId id="700" r:id="rId21"/>
    <p:sldId id="702" r:id="rId22"/>
    <p:sldId id="701" r:id="rId23"/>
    <p:sldId id="704" r:id="rId24"/>
    <p:sldId id="706" r:id="rId25"/>
    <p:sldId id="708" r:id="rId26"/>
    <p:sldId id="709" r:id="rId27"/>
    <p:sldId id="707" r:id="rId28"/>
    <p:sldId id="712" r:id="rId29"/>
    <p:sldId id="710" r:id="rId30"/>
    <p:sldId id="713" r:id="rId31"/>
    <p:sldId id="714" r:id="rId32"/>
    <p:sldId id="716" r:id="rId33"/>
    <p:sldId id="717" r:id="rId34"/>
    <p:sldId id="718" r:id="rId35"/>
    <p:sldId id="719" r:id="rId36"/>
    <p:sldId id="790" r:id="rId37"/>
    <p:sldId id="720" r:id="rId38"/>
    <p:sldId id="721" r:id="rId39"/>
    <p:sldId id="791" r:id="rId40"/>
    <p:sldId id="722" r:id="rId41"/>
    <p:sldId id="792" r:id="rId42"/>
    <p:sldId id="793" r:id="rId43"/>
    <p:sldId id="724" r:id="rId44"/>
    <p:sldId id="870" r:id="rId45"/>
    <p:sldId id="796" r:id="rId46"/>
    <p:sldId id="725" r:id="rId47"/>
    <p:sldId id="726" r:id="rId48"/>
    <p:sldId id="797" r:id="rId49"/>
    <p:sldId id="727" r:id="rId50"/>
    <p:sldId id="798" r:id="rId51"/>
    <p:sldId id="728" r:id="rId52"/>
    <p:sldId id="799" r:id="rId53"/>
    <p:sldId id="800" r:id="rId54"/>
    <p:sldId id="758" r:id="rId55"/>
    <p:sldId id="760" r:id="rId56"/>
    <p:sldId id="759" r:id="rId57"/>
    <p:sldId id="761" r:id="rId58"/>
    <p:sldId id="832" r:id="rId59"/>
    <p:sldId id="854" r:id="rId60"/>
    <p:sldId id="733" r:id="rId61"/>
    <p:sldId id="802" r:id="rId62"/>
    <p:sldId id="762" r:id="rId63"/>
    <p:sldId id="734" r:id="rId64"/>
    <p:sldId id="803" r:id="rId65"/>
    <p:sldId id="763" r:id="rId66"/>
    <p:sldId id="764" r:id="rId67"/>
    <p:sldId id="766" r:id="rId68"/>
    <p:sldId id="767" r:id="rId69"/>
    <p:sldId id="765" r:id="rId70"/>
    <p:sldId id="771" r:id="rId71"/>
    <p:sldId id="874" r:id="rId72"/>
    <p:sldId id="875" r:id="rId73"/>
    <p:sldId id="876" r:id="rId74"/>
    <p:sldId id="877" r:id="rId75"/>
    <p:sldId id="878" r:id="rId76"/>
    <p:sldId id="879" r:id="rId77"/>
    <p:sldId id="772" r:id="rId78"/>
    <p:sldId id="773" r:id="rId79"/>
    <p:sldId id="804" r:id="rId80"/>
    <p:sldId id="774" r:id="rId81"/>
    <p:sldId id="741" r:id="rId82"/>
    <p:sldId id="805" r:id="rId83"/>
    <p:sldId id="880" r:id="rId84"/>
    <p:sldId id="806" r:id="rId85"/>
    <p:sldId id="742" r:id="rId86"/>
    <p:sldId id="743" r:id="rId87"/>
    <p:sldId id="807" r:id="rId88"/>
    <p:sldId id="775" r:id="rId89"/>
    <p:sldId id="862" r:id="rId90"/>
    <p:sldId id="744" r:id="rId91"/>
    <p:sldId id="808" r:id="rId92"/>
    <p:sldId id="745" r:id="rId93"/>
    <p:sldId id="809" r:id="rId94"/>
    <p:sldId id="746" r:id="rId95"/>
    <p:sldId id="810" r:id="rId96"/>
    <p:sldId id="860" r:id="rId97"/>
    <p:sldId id="747" r:id="rId98"/>
    <p:sldId id="811" r:id="rId99"/>
    <p:sldId id="748" r:id="rId100"/>
    <p:sldId id="812" r:id="rId101"/>
    <p:sldId id="837" r:id="rId102"/>
    <p:sldId id="828" r:id="rId103"/>
    <p:sldId id="749" r:id="rId104"/>
    <p:sldId id="750" r:id="rId105"/>
    <p:sldId id="814" r:id="rId106"/>
    <p:sldId id="751" r:id="rId107"/>
    <p:sldId id="815" r:id="rId108"/>
    <p:sldId id="777" r:id="rId109"/>
    <p:sldId id="753" r:id="rId110"/>
    <p:sldId id="754" r:id="rId111"/>
    <p:sldId id="816" r:id="rId112"/>
    <p:sldId id="757" r:id="rId113"/>
    <p:sldId id="818" r:id="rId114"/>
    <p:sldId id="829" r:id="rId115"/>
    <p:sldId id="819" r:id="rId116"/>
    <p:sldId id="780" r:id="rId117"/>
    <p:sldId id="820" r:id="rId118"/>
    <p:sldId id="831" r:id="rId119"/>
    <p:sldId id="834" r:id="rId120"/>
    <p:sldId id="732" r:id="rId121"/>
    <p:sldId id="801" r:id="rId122"/>
    <p:sldId id="850" r:id="rId123"/>
    <p:sldId id="851" r:id="rId124"/>
    <p:sldId id="841" r:id="rId125"/>
    <p:sldId id="842" r:id="rId126"/>
    <p:sldId id="866" r:id="rId127"/>
    <p:sldId id="867" r:id="rId128"/>
    <p:sldId id="872" r:id="rId129"/>
    <p:sldId id="873" r:id="rId130"/>
    <p:sldId id="821" r:id="rId131"/>
    <p:sldId id="822" r:id="rId132"/>
    <p:sldId id="840" r:id="rId133"/>
    <p:sldId id="848" r:id="rId134"/>
    <p:sldId id="868" r:id="rId135"/>
    <p:sldId id="838" r:id="rId136"/>
    <p:sldId id="856" r:id="rId137"/>
    <p:sldId id="857" r:id="rId138"/>
    <p:sldId id="858" r:id="rId139"/>
    <p:sldId id="859" r:id="rId140"/>
    <p:sldId id="776" r:id="rId141"/>
    <p:sldId id="843" r:id="rId142"/>
    <p:sldId id="844" r:id="rId143"/>
    <p:sldId id="785" r:id="rId144"/>
    <p:sldId id="786" r:id="rId145"/>
    <p:sldId id="656" r:id="rId146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BC8F6C8-4A9F-4677-BB81-A5CA6B7D8712}">
          <p14:sldIdLst>
            <p14:sldId id="830"/>
            <p14:sldId id="673"/>
            <p14:sldId id="788"/>
            <p14:sldId id="584"/>
            <p14:sldId id="585"/>
            <p14:sldId id="827"/>
            <p14:sldId id="687"/>
            <p14:sldId id="881"/>
            <p14:sldId id="688"/>
            <p14:sldId id="689"/>
            <p14:sldId id="602"/>
            <p14:sldId id="863"/>
            <p14:sldId id="691"/>
            <p14:sldId id="692"/>
            <p14:sldId id="693"/>
            <p14:sldId id="864"/>
            <p14:sldId id="698"/>
            <p14:sldId id="699"/>
            <p14:sldId id="678"/>
            <p14:sldId id="700"/>
            <p14:sldId id="702"/>
            <p14:sldId id="701"/>
            <p14:sldId id="704"/>
            <p14:sldId id="706"/>
            <p14:sldId id="708"/>
            <p14:sldId id="709"/>
            <p14:sldId id="707"/>
            <p14:sldId id="712"/>
            <p14:sldId id="710"/>
            <p14:sldId id="713"/>
            <p14:sldId id="714"/>
            <p14:sldId id="716"/>
            <p14:sldId id="717"/>
            <p14:sldId id="718"/>
            <p14:sldId id="719"/>
            <p14:sldId id="790"/>
            <p14:sldId id="720"/>
            <p14:sldId id="721"/>
            <p14:sldId id="791"/>
            <p14:sldId id="722"/>
            <p14:sldId id="792"/>
            <p14:sldId id="793"/>
            <p14:sldId id="724"/>
            <p14:sldId id="870"/>
            <p14:sldId id="796"/>
            <p14:sldId id="725"/>
            <p14:sldId id="726"/>
            <p14:sldId id="797"/>
            <p14:sldId id="727"/>
            <p14:sldId id="798"/>
            <p14:sldId id="728"/>
            <p14:sldId id="799"/>
            <p14:sldId id="800"/>
            <p14:sldId id="758"/>
            <p14:sldId id="760"/>
            <p14:sldId id="759"/>
            <p14:sldId id="761"/>
            <p14:sldId id="832"/>
            <p14:sldId id="854"/>
            <p14:sldId id="733"/>
            <p14:sldId id="802"/>
            <p14:sldId id="762"/>
            <p14:sldId id="734"/>
            <p14:sldId id="803"/>
            <p14:sldId id="763"/>
            <p14:sldId id="764"/>
            <p14:sldId id="766"/>
            <p14:sldId id="767"/>
            <p14:sldId id="765"/>
            <p14:sldId id="771"/>
            <p14:sldId id="874"/>
            <p14:sldId id="875"/>
            <p14:sldId id="876"/>
            <p14:sldId id="877"/>
            <p14:sldId id="878"/>
            <p14:sldId id="879"/>
            <p14:sldId id="772"/>
            <p14:sldId id="773"/>
            <p14:sldId id="804"/>
            <p14:sldId id="774"/>
            <p14:sldId id="741"/>
            <p14:sldId id="805"/>
            <p14:sldId id="880"/>
            <p14:sldId id="806"/>
            <p14:sldId id="742"/>
            <p14:sldId id="743"/>
            <p14:sldId id="807"/>
            <p14:sldId id="775"/>
            <p14:sldId id="862"/>
            <p14:sldId id="744"/>
            <p14:sldId id="808"/>
            <p14:sldId id="745"/>
            <p14:sldId id="809"/>
            <p14:sldId id="746"/>
            <p14:sldId id="810"/>
            <p14:sldId id="860"/>
            <p14:sldId id="747"/>
            <p14:sldId id="811"/>
            <p14:sldId id="748"/>
            <p14:sldId id="812"/>
            <p14:sldId id="837"/>
            <p14:sldId id="828"/>
            <p14:sldId id="749"/>
            <p14:sldId id="750"/>
            <p14:sldId id="814"/>
            <p14:sldId id="751"/>
            <p14:sldId id="815"/>
            <p14:sldId id="777"/>
            <p14:sldId id="753"/>
            <p14:sldId id="754"/>
            <p14:sldId id="816"/>
            <p14:sldId id="757"/>
            <p14:sldId id="818"/>
            <p14:sldId id="829"/>
            <p14:sldId id="819"/>
            <p14:sldId id="780"/>
            <p14:sldId id="820"/>
            <p14:sldId id="831"/>
            <p14:sldId id="834"/>
            <p14:sldId id="732"/>
            <p14:sldId id="801"/>
            <p14:sldId id="850"/>
            <p14:sldId id="851"/>
            <p14:sldId id="841"/>
            <p14:sldId id="842"/>
            <p14:sldId id="866"/>
            <p14:sldId id="867"/>
            <p14:sldId id="872"/>
            <p14:sldId id="873"/>
            <p14:sldId id="821"/>
            <p14:sldId id="822"/>
            <p14:sldId id="840"/>
            <p14:sldId id="848"/>
            <p14:sldId id="868"/>
            <p14:sldId id="838"/>
            <p14:sldId id="856"/>
            <p14:sldId id="857"/>
            <p14:sldId id="858"/>
            <p14:sldId id="859"/>
            <p14:sldId id="776"/>
            <p14:sldId id="843"/>
            <p14:sldId id="844"/>
            <p14:sldId id="785"/>
            <p14:sldId id="786"/>
            <p14:sldId id="6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FFCC"/>
    <a:srgbClr val="CCFF99"/>
    <a:srgbClr val="2DB9FF"/>
    <a:srgbClr val="60E146"/>
    <a:srgbClr val="A2C9AC"/>
    <a:srgbClr val="FFFFFF"/>
    <a:srgbClr val="ACA2C7"/>
    <a:srgbClr val="BFAE96"/>
    <a:srgbClr val="50C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1" autoAdjust="0"/>
    <p:restoredTop sz="97371" autoAdjust="0"/>
  </p:normalViewPr>
  <p:slideViewPr>
    <p:cSldViewPr snapToGrid="0">
      <p:cViewPr varScale="1">
        <p:scale>
          <a:sx n="112" d="100"/>
          <a:sy n="112" d="100"/>
        </p:scale>
        <p:origin x="1044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502"/>
    </p:cViewPr>
  </p:sorterViewPr>
  <p:notesViewPr>
    <p:cSldViewPr snapToGrid="0">
      <p:cViewPr varScale="1">
        <p:scale>
          <a:sx n="81" d="100"/>
          <a:sy n="81" d="100"/>
        </p:scale>
        <p:origin x="-4020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handoutMaster" Target="handoutMasters/handoutMaster1.xml"/><Relationship Id="rId15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0" i="0" dirty="0"/>
              <a:t>Доходы</a:t>
            </a:r>
          </a:p>
        </c:rich>
      </c:tx>
      <c:layout>
        <c:manualLayout>
          <c:xMode val="edge"/>
          <c:yMode val="edge"/>
          <c:x val="0.44355166798524581"/>
          <c:y val="1.61460860573673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2160205818277373"/>
          <c:y val="0.19601888151169419"/>
          <c:w val="0.85356286226736211"/>
          <c:h val="0.4944132050317454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60E14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280 223 982,9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366 609 209,7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281 880 608,7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302 579 678,0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323 946 401,1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2021 год 
(факт)</c:v>
                </c:pt>
                <c:pt idx="1">
                  <c:v>2022 год 
(отчет)</c:v>
                </c:pt>
                <c:pt idx="2">
                  <c:v>2023 год 
(прогноз)</c:v>
                </c:pt>
                <c:pt idx="3">
                  <c:v>2024 год 
(прогноз)</c:v>
                </c:pt>
                <c:pt idx="4">
                  <c:v>2025 год 
(прогноз)</c:v>
                </c:pt>
              </c:strCache>
            </c:strRef>
          </c:cat>
          <c:val>
            <c:numRef>
              <c:f>Лист1!$B$2:$F$2</c:f>
              <c:numCache>
                <c:formatCode>#\ ##0.0</c:formatCode>
                <c:ptCount val="5"/>
                <c:pt idx="0">
                  <c:v>280223982.89999998</c:v>
                </c:pt>
                <c:pt idx="1">
                  <c:v>366609209.69999999</c:v>
                </c:pt>
                <c:pt idx="2">
                  <c:v>281880608.69999999</c:v>
                </c:pt>
                <c:pt idx="3">
                  <c:v>302579678</c:v>
                </c:pt>
                <c:pt idx="4">
                  <c:v>323946401.10000002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74 970 319,6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86 109 333,0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62 053 101,6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64 828 212,2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43</a:t>
                    </a:r>
                    <a:r>
                      <a:rPr lang="en-US" baseline="0" dirty="0" smtClean="0"/>
                      <a:t> 021 858,2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2021 год 
(факт)</c:v>
                </c:pt>
                <c:pt idx="1">
                  <c:v>2022 год 
(отчет)</c:v>
                </c:pt>
                <c:pt idx="2">
                  <c:v>2023 год 
(прогноз)</c:v>
                </c:pt>
                <c:pt idx="3">
                  <c:v>2024 год 
(прогноз)</c:v>
                </c:pt>
                <c:pt idx="4">
                  <c:v>2025 год 
(прогноз)</c:v>
                </c:pt>
              </c:strCache>
            </c:strRef>
          </c:cat>
          <c:val>
            <c:numRef>
              <c:f>Лист1!$B$3:$F$3</c:f>
              <c:numCache>
                <c:formatCode>#\ ##0.0</c:formatCode>
                <c:ptCount val="5"/>
                <c:pt idx="0">
                  <c:v>74970319.599999994</c:v>
                </c:pt>
                <c:pt idx="1">
                  <c:v>86109333</c:v>
                </c:pt>
                <c:pt idx="2">
                  <c:v>62053101.600000001</c:v>
                </c:pt>
                <c:pt idx="3">
                  <c:v>64828212.200000003</c:v>
                </c:pt>
                <c:pt idx="4">
                  <c:v>43021858.200000003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220285488"/>
        <c:axId val="110141640"/>
      </c:barChart>
      <c:barChart>
        <c:barDir val="col"/>
        <c:grouping val="stacked"/>
        <c:varyColors val="0"/>
        <c:ser>
          <c:idx val="2"/>
          <c:order val="2"/>
          <c:tx>
            <c:strRef>
              <c:f>Лист1!$A$4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043849437330227E-3"/>
                  <c:y val="-0.2886983882208619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355 194 302,5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1247312761857708E-3"/>
                  <c:y val="-0.2803392796980978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452 718 542,7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2221987967452847E-7"/>
                  <c:y val="-0.2873711380844709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343 933 710,3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552070251986837E-3"/>
                  <c:y val="-0.2938102919240751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367 407 890,2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0173829785073002E-4"/>
                  <c:y val="-0.2907219334620217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366 968 259,3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lt1"/>
              </a:solidFill>
              <a:ln w="12700" cap="flat" cmpd="sng" algn="ctr">
                <a:solidFill>
                  <a:schemeClr val="dk1"/>
                </a:solidFill>
                <a:prstDash val="solid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2021 год 
(факт)</c:v>
                </c:pt>
                <c:pt idx="1">
                  <c:v>2022 год 
(отчет)</c:v>
                </c:pt>
                <c:pt idx="2">
                  <c:v>2023 год 
(прогноз)</c:v>
                </c:pt>
                <c:pt idx="3">
                  <c:v>2024 год 
(прогноз)</c:v>
                </c:pt>
                <c:pt idx="4">
                  <c:v>2025 год 
(прогноз)</c:v>
                </c:pt>
              </c:strCache>
            </c:strRef>
          </c:cat>
          <c:val>
            <c:numRef>
              <c:f>Лист1!$B$4:$F$4</c:f>
              <c:numCache>
                <c:formatCode>#\ ##0.0</c:formatCode>
                <c:ptCount val="5"/>
                <c:pt idx="0">
                  <c:v>355194302.5</c:v>
                </c:pt>
                <c:pt idx="1">
                  <c:v>452718742.69999999</c:v>
                </c:pt>
                <c:pt idx="2">
                  <c:v>343933710.30000001</c:v>
                </c:pt>
                <c:pt idx="3">
                  <c:v>367407890.19999999</c:v>
                </c:pt>
                <c:pt idx="4">
                  <c:v>366968259.30000001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22908936"/>
        <c:axId val="12824104"/>
      </c:barChart>
      <c:catAx>
        <c:axId val="220285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141640"/>
        <c:crosses val="autoZero"/>
        <c:auto val="1"/>
        <c:lblAlgn val="ctr"/>
        <c:lblOffset val="100"/>
        <c:noMultiLvlLbl val="0"/>
      </c:catAx>
      <c:valAx>
        <c:axId val="110141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285488"/>
        <c:crosses val="autoZero"/>
        <c:crossBetween val="between"/>
      </c:valAx>
      <c:valAx>
        <c:axId val="12824104"/>
        <c:scaling>
          <c:orientation val="minMax"/>
        </c:scaling>
        <c:delete val="1"/>
        <c:axPos val="r"/>
        <c:numFmt formatCode="#\ ##0.0" sourceLinked="1"/>
        <c:majorTickMark val="out"/>
        <c:minorTickMark val="none"/>
        <c:tickLblPos val="nextTo"/>
        <c:crossAx val="222908936"/>
        <c:crosses val="max"/>
        <c:crossBetween val="between"/>
      </c:valAx>
      <c:catAx>
        <c:axId val="2229089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241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0" i="0" dirty="0" smtClean="0"/>
              <a:t>Расходы</a:t>
            </a:r>
            <a:endParaRPr lang="ru-RU" b="0" i="0" dirty="0"/>
          </a:p>
        </c:rich>
      </c:tx>
      <c:layout>
        <c:manualLayout>
          <c:xMode val="edge"/>
          <c:yMode val="edge"/>
          <c:x val="0.4592792448128179"/>
          <c:y val="7.1832069526302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851980951136625"/>
          <c:y val="0.16649944176583298"/>
          <c:w val="0.85356286226736211"/>
          <c:h val="0.6255581619428847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2DB9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343 592 641,0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463 184 691,5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371 081 210,8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394 637</a:t>
                    </a:r>
                    <a:r>
                      <a:rPr lang="en-US" baseline="0" dirty="0" smtClean="0"/>
                      <a:t> 646,2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394 354 206,1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2021 год 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 </c:v>
                </c:pt>
                <c:pt idx="4">
                  <c:v>2025 год</c:v>
                </c:pt>
              </c:strCache>
            </c:strRef>
          </c:cat>
          <c:val>
            <c:numRef>
              <c:f>Лист1!$B$2:$F$2</c:f>
              <c:numCache>
                <c:formatCode>#\ ##0.0</c:formatCode>
                <c:ptCount val="5"/>
                <c:pt idx="0">
                  <c:v>343592641</c:v>
                </c:pt>
                <c:pt idx="1">
                  <c:v>463184691.5</c:v>
                </c:pt>
                <c:pt idx="2">
                  <c:v>371081210.80000001</c:v>
                </c:pt>
                <c:pt idx="3">
                  <c:v>394637646.19999999</c:v>
                </c:pt>
                <c:pt idx="4">
                  <c:v>394354206.10000002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3070032"/>
        <c:axId val="222105080"/>
      </c:barChart>
      <c:catAx>
        <c:axId val="1307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2105080"/>
        <c:crosses val="autoZero"/>
        <c:auto val="1"/>
        <c:lblAlgn val="ctr"/>
        <c:lblOffset val="100"/>
        <c:noMultiLvlLbl val="0"/>
      </c:catAx>
      <c:valAx>
        <c:axId val="222105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70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b="0" i="0" dirty="0" smtClean="0"/>
              <a:t>Дефицит (-), профицит</a:t>
            </a:r>
            <a:r>
              <a:rPr lang="ru-RU" sz="1600" b="0" i="0" baseline="0" dirty="0" smtClean="0"/>
              <a:t> (+)</a:t>
            </a:r>
            <a:endParaRPr lang="ru-RU" sz="1600" b="0" i="0" dirty="0" smtClean="0"/>
          </a:p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100" b="0" i="1" dirty="0" smtClean="0"/>
              <a:t>(дефицит бюджета</a:t>
            </a:r>
            <a:r>
              <a:rPr lang="ru-RU" sz="1100" b="0" i="1" baseline="0" dirty="0" smtClean="0"/>
              <a:t> обеспечен источниками финансирования)</a:t>
            </a:r>
            <a:endParaRPr lang="ru-RU" sz="1100" b="0" i="1" dirty="0"/>
          </a:p>
        </c:rich>
      </c:tx>
      <c:layout>
        <c:manualLayout>
          <c:xMode val="edge"/>
          <c:yMode val="edge"/>
          <c:x val="0.193152326146253"/>
          <c:y val="0.26498186663883927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585513828612486"/>
          <c:y val="0.55046780676189266"/>
          <c:w val="0.86414486171387506"/>
          <c:h val="0.347102927425973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9874500257085591E-5"/>
                  <c:y val="-7.717631391295490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11 601 661,5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2712836317646032E-3"/>
                  <c:y val="6.085256198429252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-10 466 148,8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1557642417086038E-3"/>
                  <c:y val="4.668584769633017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-27 147 500,5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6076954081982219E-3"/>
                  <c:y val="3.968427495128134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-27 229 756,0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6078188586632991E-3"/>
                  <c:y val="2.097076218090626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-27 385 946,8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2021 год </c:v>
                </c:pt>
                <c:pt idx="1">
                  <c:v>2022 год</c:v>
                </c:pt>
                <c:pt idx="2">
                  <c:v>2023 год </c:v>
                </c:pt>
                <c:pt idx="3">
                  <c:v>2024 год</c:v>
                </c:pt>
                <c:pt idx="4">
                  <c:v>2025 год </c:v>
                </c:pt>
              </c:strCache>
            </c:strRef>
          </c:cat>
          <c:val>
            <c:numRef>
              <c:f>Лист1!$B$2:$F$2</c:f>
              <c:numCache>
                <c:formatCode>#\ ##0.0</c:formatCode>
                <c:ptCount val="5"/>
                <c:pt idx="0">
                  <c:v>11601661.5</c:v>
                </c:pt>
                <c:pt idx="1">
                  <c:v>-10466148.800000001</c:v>
                </c:pt>
                <c:pt idx="2">
                  <c:v>-27147500.5</c:v>
                </c:pt>
                <c:pt idx="3">
                  <c:v>-27229756</c:v>
                </c:pt>
                <c:pt idx="4">
                  <c:v>-27385946.800000001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09542400"/>
        <c:axId val="109543184"/>
      </c:barChart>
      <c:catAx>
        <c:axId val="109542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9543184"/>
        <c:crossesAt val="0"/>
        <c:auto val="1"/>
        <c:lblAlgn val="ctr"/>
        <c:lblOffset val="100"/>
        <c:noMultiLvlLbl val="0"/>
      </c:catAx>
      <c:valAx>
        <c:axId val="109543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9542400"/>
        <c:crosses val="autoZero"/>
        <c:crossBetween val="between"/>
        <c:minorUnit val="100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8093170188621728E-3"/>
          <c:y val="0.14004917248717139"/>
          <c:w val="0.58483516409370628"/>
          <c:h val="0.840691404676067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2DB9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ACA2C7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rgbClr val="BFAE96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6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25%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21%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17%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8373798258306777E-2"/>
                  <c:y val="-0.125843980298485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9%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6.4160829952625689E-2"/>
                  <c:y val="2.785616412991149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6.3769525990761869E-2"/>
                  <c:y val="3.765026108210198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6 %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6941621023414915E-2"/>
                  <c:y val="-1.095100544383961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8.0230331975132199E-3"/>
                  <c:y val="-3.697811354293967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8.3255184984627764E-2"/>
                  <c:y val="-3.697811354293969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Лист1!$A$2:$A$15</c:f>
              <c:strCache>
                <c:ptCount val="14"/>
                <c:pt idx="0">
                  <c:v>Национальная экономика</c:v>
                </c:pt>
                <c:pt idx="1">
                  <c:v>Образование</c:v>
                </c:pt>
                <c:pt idx="2">
                  <c:v>Социальная политика</c:v>
                </c:pt>
                <c:pt idx="3">
                  <c:v>Здравоохранение</c:v>
                </c:pt>
                <c:pt idx="4">
                  <c:v>Общегосударственные вопросы</c:v>
                </c:pt>
                <c:pt idx="5">
                  <c:v>Межбюджетные трансферты</c:v>
                </c:pt>
                <c:pt idx="6">
                  <c:v>Жилищно-коммунальное хозяйство</c:v>
                </c:pt>
                <c:pt idx="7">
                  <c:v>Культура, кинематография</c:v>
                </c:pt>
                <c:pt idx="8">
                  <c:v>Физическая культура и спорт</c:v>
                </c:pt>
                <c:pt idx="9">
                  <c:v>Охрана окружающей среды</c:v>
                </c:pt>
                <c:pt idx="10">
                  <c:v>Средства массовой информации</c:v>
                </c:pt>
                <c:pt idx="11">
                  <c:v>Национальная безопасность и правоохранительная деятельность</c:v>
                </c:pt>
                <c:pt idx="12">
                  <c:v>Национальная оборона</c:v>
                </c:pt>
                <c:pt idx="13">
                  <c:v>Обслуживание государственного (муниципального) долга</c:v>
                </c:pt>
              </c:strCache>
            </c:strRef>
          </c:cat>
          <c:val>
            <c:numRef>
              <c:f>Лист1!$B$2:$B$15</c:f>
              <c:numCache>
                <c:formatCode>#\ ##0.0</c:formatCode>
                <c:ptCount val="14"/>
                <c:pt idx="0">
                  <c:v>24.581698034062789</c:v>
                </c:pt>
                <c:pt idx="1">
                  <c:v>21.312105463249715</c:v>
                </c:pt>
                <c:pt idx="2">
                  <c:v>16.267415499119632</c:v>
                </c:pt>
                <c:pt idx="3">
                  <c:v>10.992260592246618</c:v>
                </c:pt>
                <c:pt idx="4">
                  <c:v>9.167957500908317</c:v>
                </c:pt>
                <c:pt idx="5">
                  <c:v>6.1809898567895907</c:v>
                </c:pt>
                <c:pt idx="6">
                  <c:v>5.2594639749946621</c:v>
                </c:pt>
                <c:pt idx="7">
                  <c:v>2.949097820503285</c:v>
                </c:pt>
                <c:pt idx="8">
                  <c:v>1.22388349714849</c:v>
                </c:pt>
                <c:pt idx="9">
                  <c:v>0.96446642832825424</c:v>
                </c:pt>
                <c:pt idx="10">
                  <c:v>0.46311964874078176</c:v>
                </c:pt>
                <c:pt idx="11">
                  <c:v>0.44962707661834544</c:v>
                </c:pt>
                <c:pt idx="12">
                  <c:v>4.5229344713564247E-2</c:v>
                </c:pt>
                <c:pt idx="13" formatCode="#,##0.00">
                  <c:v>0.14268526257595146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482392209429291"/>
          <c:y val="1.2243639595600495E-2"/>
          <c:w val="0.38649516048374449"/>
          <c:h val="0.98775636040439951"/>
        </c:manualLayout>
      </c:layout>
      <c:overlay val="0"/>
      <c:txPr>
        <a:bodyPr/>
        <a:lstStyle/>
        <a:p>
          <a:pPr>
            <a:defRPr sz="13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11673699015471"/>
          <c:y val="2.9590752240858737E-2"/>
          <c:w val="0.8593648616971401"/>
          <c:h val="0.6132433761151037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Расходы, направленные на социальную сферу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53,2%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127611191553341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53,2%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5184618376179191E-3"/>
                  <c:y val="2.113625160061338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57,2%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0292323019221754"/>
                      <c:h val="4.5231578425312641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2023 год
(прогноз)</c:v>
                </c:pt>
                <c:pt idx="1">
                  <c:v>2024 год
(прогноз)</c:v>
                </c:pt>
                <c:pt idx="2">
                  <c:v>2025 год
(прогноз)</c:v>
                </c:pt>
              </c:strCache>
            </c:strRef>
          </c:cat>
          <c:val>
            <c:numRef>
              <c:f>Лист1!$B$2:$D$2</c:f>
              <c:numCache>
                <c:formatCode>#\ ##0.0</c:formatCode>
                <c:ptCount val="3"/>
                <c:pt idx="0">
                  <c:v>197415204.14560002</c:v>
                </c:pt>
                <c:pt idx="1">
                  <c:v>197415204.14560002</c:v>
                </c:pt>
                <c:pt idx="2">
                  <c:v>212258452.57760003</c:v>
                </c:pt>
              </c:numCache>
            </c:numRef>
          </c:val>
          <c:extLst/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Расходы в других отраслях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46,8%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44,3%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1276111915533416E-3"/>
                  <c:y val="-9.6873367413404453E-1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37,5%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2023 год
(прогноз)</c:v>
                </c:pt>
                <c:pt idx="1">
                  <c:v>2024 год
(прогноз)</c:v>
                </c:pt>
                <c:pt idx="2">
                  <c:v>2025 год
(прогноз)</c:v>
                </c:pt>
              </c:strCache>
            </c:strRef>
          </c:cat>
          <c:val>
            <c:numRef>
              <c:f>Лист1!$B$4:$D$4</c:f>
              <c:numCache>
                <c:formatCode>#\ ##0.0</c:formatCode>
                <c:ptCount val="3"/>
                <c:pt idx="0">
                  <c:v>173636756.09999999</c:v>
                </c:pt>
                <c:pt idx="1">
                  <c:v>164388976.38439998</c:v>
                </c:pt>
                <c:pt idx="2">
                  <c:v>139155454.05000001</c:v>
                </c:pt>
              </c:numCache>
            </c:numRef>
          </c:val>
          <c:extLst/>
        </c:ser>
        <c:ser>
          <c:idx val="4"/>
          <c:order val="4"/>
          <c:tx>
            <c:strRef>
              <c:f>Лист1!$A$6</c:f>
              <c:strCache>
                <c:ptCount val="1"/>
                <c:pt idx="0">
                  <c:v>Условно утвержденные расходы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9540553211439289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2,4%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5,4%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2023 год
(прогноз)</c:v>
                </c:pt>
                <c:pt idx="1">
                  <c:v>2024 год
(прогноз)</c:v>
                </c:pt>
                <c:pt idx="2">
                  <c:v>2025 год
(прогноз)</c:v>
                </c:pt>
              </c:strCache>
            </c:strRef>
          </c:cat>
          <c:val>
            <c:numRef>
              <c:f>Лист1!$B$6:$D$6</c:f>
              <c:numCache>
                <c:formatCode>#\ ##0.0</c:formatCode>
                <c:ptCount val="3"/>
                <c:pt idx="1">
                  <c:v>9277030.2699999996</c:v>
                </c:pt>
                <c:pt idx="2">
                  <c:v>20038385.383200001</c:v>
                </c:pt>
              </c:numCache>
            </c:numRef>
          </c:val>
          <c:extLst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09540048"/>
        <c:axId val="10954632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Лист1!$A$3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Лист1!$B$1:$D$1</c15:sqref>
                        </c15:formulaRef>
                      </c:ext>
                    </c:extLst>
                    <c:strCache>
                      <c:ptCount val="3"/>
                      <c:pt idx="0">
                        <c:v>2023 год
(прогноз)</c:v>
                      </c:pt>
                      <c:pt idx="1">
                        <c:v>2024 год
(прогноз)</c:v>
                      </c:pt>
                      <c:pt idx="2">
                        <c:v>2025 год
(прогноз)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Лист1!$B$3:$D$3</c15:sqref>
                        </c15:formulaRef>
                      </c:ext>
                    </c:extLst>
                    <c:numCache>
                      <c:formatCode>0.0%</c:formatCode>
                      <c:ptCount val="3"/>
                      <c:pt idx="0">
                        <c:v>0.5320788252100852</c:v>
                      </c:pt>
                      <c:pt idx="1">
                        <c:v>0.53210945717423552</c:v>
                      </c:pt>
                      <c:pt idx="2">
                        <c:v>0.5717153363969153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Лист1!$A$5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Лист1!$B$1:$D$1</c15:sqref>
                        </c15:formulaRef>
                      </c:ext>
                    </c:extLst>
                    <c:strCache>
                      <c:ptCount val="3"/>
                      <c:pt idx="0">
                        <c:v>2023 год
(прогноз)</c:v>
                      </c:pt>
                      <c:pt idx="1">
                        <c:v>2024 год
(прогноз)</c:v>
                      </c:pt>
                      <c:pt idx="2">
                        <c:v>2025 год
(прогноз)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Лист1!$B$5:$D$5</c15:sqref>
                        </c15:formulaRef>
                      </c:ext>
                    </c:extLst>
                    <c:numCache>
                      <c:formatCode>0.0%</c:formatCode>
                      <c:ptCount val="3"/>
                      <c:pt idx="0">
                        <c:v>0.46792117478991474</c:v>
                      </c:pt>
                      <c:pt idx="1">
                        <c:v>0.44280423873053193</c:v>
                      </c:pt>
                      <c:pt idx="2">
                        <c:v>0.37477946529755546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Лист1!$A$7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Лист1!$B$1:$D$1</c15:sqref>
                        </c15:formulaRef>
                      </c:ext>
                    </c:extLst>
                    <c:strCache>
                      <c:ptCount val="3"/>
                      <c:pt idx="0">
                        <c:v>2023 год
(прогноз)</c:v>
                      </c:pt>
                      <c:pt idx="1">
                        <c:v>2024 год
(прогноз)</c:v>
                      </c:pt>
                      <c:pt idx="2">
                        <c:v>2025 год
(прогноз)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Лист1!$B$7:$D$7</c15:sqref>
                        </c15:formulaRef>
                      </c:ext>
                    </c:extLst>
                    <c:numCache>
                      <c:formatCode>@</c:formatCode>
                      <c:ptCount val="3"/>
                      <c:pt idx="1">
                        <c:v>0</c:v>
                      </c:pt>
                      <c:pt idx="2">
                        <c:v>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109540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9546320"/>
        <c:crosses val="autoZero"/>
        <c:auto val="1"/>
        <c:lblAlgn val="ctr"/>
        <c:lblOffset val="100"/>
        <c:noMultiLvlLbl val="0"/>
      </c:catAx>
      <c:valAx>
        <c:axId val="109546320"/>
        <c:scaling>
          <c:orientation val="minMax"/>
          <c:max val="4000000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9540048"/>
        <c:crosses val="autoZero"/>
        <c:crossBetween val="between"/>
        <c:majorUnit val="100000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6809423347398"/>
          <c:y val="0.6830600765498448"/>
          <c:w val="0.47707032348804501"/>
          <c:h val="0.20491778996690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ln>
      <a:gradFill>
        <a:gsLst>
          <a:gs pos="0">
            <a:schemeClr val="accent1">
              <a:tint val="66000"/>
              <a:satMod val="160000"/>
            </a:schemeClr>
          </a:gs>
          <a:gs pos="50000">
            <a:schemeClr val="accent1">
              <a:tint val="44500"/>
              <a:satMod val="160000"/>
            </a:schemeClr>
          </a:gs>
          <a:gs pos="100000">
            <a:schemeClr val="accent1">
              <a:tint val="23500"/>
              <a:satMod val="160000"/>
            </a:schemeClr>
          </a:gs>
        </a:gsLst>
        <a:lin ang="5400000" scaled="0"/>
      </a:gradFill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252571873461432E-2"/>
          <c:y val="9.5912868069020635E-2"/>
          <c:w val="0.92183573904959304"/>
          <c:h val="0.5323393991765816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Кредиты из федерального бюджета</c:v>
                </c:pt>
              </c:strCache>
            </c:strRef>
          </c:tx>
          <c:spPr>
            <a:solidFill>
              <a:srgbClr val="39FF29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86,0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на 01.01.22г.</c:v>
                </c:pt>
                <c:pt idx="1">
                  <c:v>на 01.01.23г.</c:v>
                </c:pt>
                <c:pt idx="2">
                  <c:v>прогноз
на 01.01.24г.</c:v>
                </c:pt>
                <c:pt idx="3">
                  <c:v>прогноз
на 01.01.25г.</c:v>
                </c:pt>
                <c:pt idx="4">
                  <c:v>прогноз
на 01.01.26г.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86</c:v>
                </c:pt>
                <c:pt idx="1">
                  <c:v>98.5</c:v>
                </c:pt>
                <c:pt idx="2">
                  <c:v>99.4</c:v>
                </c:pt>
                <c:pt idx="3">
                  <c:v>97.9</c:v>
                </c:pt>
                <c:pt idx="4">
                  <c:v>89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Государственные гарантии РТ</c:v>
                </c:pt>
              </c:strCache>
            </c:strRef>
          </c:tx>
          <c:spPr>
            <a:solidFill>
              <a:srgbClr val="65AEFF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4.9930794726511813E-3"/>
                  <c:y val="7.05951803688329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3724297875186912E-3"/>
                  <c:y val="6.75087825738425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8856978854201676E-4"/>
                  <c:y val="-4.91201635584714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0759439781364046E-3"/>
                  <c:y val="6.9566500684996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на 01.01.22г.</c:v>
                </c:pt>
                <c:pt idx="1">
                  <c:v>на 01.01.23г.</c:v>
                </c:pt>
                <c:pt idx="2">
                  <c:v>прогноз
на 01.01.24г.</c:v>
                </c:pt>
                <c:pt idx="3">
                  <c:v>прогноз
на 01.01.25г.</c:v>
                </c:pt>
                <c:pt idx="4">
                  <c:v>прогноз
на 01.01.26г.</c:v>
                </c:pt>
              </c:strCache>
            </c:strRef>
          </c:cat>
          <c:val>
            <c:numRef>
              <c:f>Лист1!$C$2:$C$6</c:f>
              <c:numCache>
                <c:formatCode>#\ ##0.0</c:formatCode>
                <c:ptCount val="5"/>
                <c:pt idx="0">
                  <c:v>10.6</c:v>
                </c:pt>
                <c:pt idx="1">
                  <c:v>5</c:v>
                </c:pt>
                <c:pt idx="2">
                  <c:v>5.7</c:v>
                </c:pt>
                <c:pt idx="3">
                  <c:v>5.3</c:v>
                </c:pt>
                <c:pt idx="4">
                  <c:v>5.0999999999999996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box"/>
        <c:axId val="326793008"/>
        <c:axId val="326788696"/>
        <c:axId val="0"/>
      </c:bar3DChart>
      <c:catAx>
        <c:axId val="3267930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326788696"/>
        <c:crosses val="autoZero"/>
        <c:auto val="1"/>
        <c:lblAlgn val="ctr"/>
        <c:lblOffset val="100"/>
        <c:noMultiLvlLbl val="0"/>
      </c:catAx>
      <c:valAx>
        <c:axId val="326788696"/>
        <c:scaling>
          <c:orientation val="minMax"/>
          <c:max val="100"/>
          <c:min val="30"/>
        </c:scaling>
        <c:delete val="0"/>
        <c:axPos val="l"/>
        <c:majorGridlines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326793008"/>
        <c:crosses val="autoZero"/>
        <c:crossBetween val="between"/>
        <c:majorUnit val="15"/>
      </c:valAx>
    </c:plotArea>
    <c:legend>
      <c:legendPos val="b"/>
      <c:layout>
        <c:manualLayout>
          <c:xMode val="edge"/>
          <c:yMode val="edge"/>
          <c:x val="2.6166570860902485E-2"/>
          <c:y val="0.84476917701718401"/>
          <c:w val="0.94476469201674629"/>
          <c:h val="0.10329376266310344"/>
        </c:manualLayout>
      </c:layout>
      <c:overlay val="0"/>
      <c:txPr>
        <a:bodyPr/>
        <a:lstStyle/>
        <a:p>
          <a:pPr>
            <a:defRPr sz="18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69395441037751"/>
          <c:y val="0.12301565147165969"/>
          <c:w val="0.82626756693108128"/>
          <c:h val="0.56552863436123335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Государственный долг</c:v>
                </c:pt>
              </c:strCache>
            </c:strRef>
          </c:tx>
          <c:spPr>
            <a:solidFill>
              <a:srgbClr val="39FF29"/>
            </a:solidFill>
            <a:effectLst>
              <a:innerShdw blurRad="63500" dist="50800" dir="27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96,6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vertOverflow="overflow" horzOverflow="overflow" wrap="square" lIns="38100" tIns="19050" rIns="38100" bIns="19050" anchor="ctr">
                <a:spAutoFit/>
              </a:bodyPr>
              <a:lstStyle/>
              <a:p>
                <a:pPr>
                  <a:defRPr sz="2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m/d/yyyy</c:formatCode>
                <c:ptCount val="5"/>
                <c:pt idx="0">
                  <c:v>43466</c:v>
                </c:pt>
                <c:pt idx="1">
                  <c:v>43831</c:v>
                </c:pt>
                <c:pt idx="2">
                  <c:v>44197</c:v>
                </c:pt>
                <c:pt idx="3">
                  <c:v>44562</c:v>
                </c:pt>
                <c:pt idx="4">
                  <c:v>44927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95</c:v>
                </c:pt>
                <c:pt idx="1">
                  <c:v>93.7</c:v>
                </c:pt>
                <c:pt idx="2">
                  <c:v>98.2</c:v>
                </c:pt>
                <c:pt idx="3">
                  <c:v>96.6</c:v>
                </c:pt>
                <c:pt idx="4">
                  <c:v>103.5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и неналоговые доходы за год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3"/>
              <c:layout>
                <c:manualLayout>
                  <c:x val="1.4905905590687669E-3"/>
                  <c:y val="0.2575791091402974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280,2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0.1945936333860622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>
                  <a:defRPr sz="2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m/d/yyyy</c:formatCode>
                <c:ptCount val="5"/>
                <c:pt idx="0">
                  <c:v>43466</c:v>
                </c:pt>
                <c:pt idx="1">
                  <c:v>43831</c:v>
                </c:pt>
                <c:pt idx="2">
                  <c:v>44197</c:v>
                </c:pt>
                <c:pt idx="3">
                  <c:v>44562</c:v>
                </c:pt>
                <c:pt idx="4">
                  <c:v>44927</c:v>
                </c:pt>
              </c:numCache>
            </c:numRef>
          </c:cat>
          <c:val>
            <c:numRef>
              <c:f>Лист1!$C$2:$C$6</c:f>
              <c:numCache>
                <c:formatCode>0.0</c:formatCode>
                <c:ptCount val="5"/>
                <c:pt idx="0">
                  <c:v>235.2</c:v>
                </c:pt>
                <c:pt idx="1">
                  <c:v>249.5</c:v>
                </c:pt>
                <c:pt idx="2">
                  <c:v>206.9</c:v>
                </c:pt>
                <c:pt idx="3">
                  <c:v>280.2</c:v>
                </c:pt>
                <c:pt idx="4">
                  <c:v>366.6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326789480"/>
        <c:axId val="326790264"/>
      </c:barChart>
      <c:lineChart>
        <c:grouping val="stacked"/>
        <c:varyColors val="1"/>
        <c:ser>
          <c:idx val="2"/>
          <c:order val="2"/>
          <c:tx>
            <c:strRef>
              <c:f>Лист1!$D$1</c:f>
              <c:strCache>
                <c:ptCount val="1"/>
                <c:pt idx="0">
                  <c:v>Долговая нагрузка</c:v>
                </c:pt>
              </c:strCache>
            </c:strRef>
          </c:tx>
          <c:spPr>
            <a:ln w="50800">
              <a:solidFill>
                <a:schemeClr val="accent2"/>
              </a:solidFill>
            </a:ln>
          </c:spPr>
          <c:marker>
            <c:symbol val="square"/>
            <c:size val="11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34,5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Лист1!$A$2:$A$6</c:f>
              <c:numCache>
                <c:formatCode>m/d/yyyy</c:formatCode>
                <c:ptCount val="5"/>
                <c:pt idx="0">
                  <c:v>43466</c:v>
                </c:pt>
                <c:pt idx="1">
                  <c:v>43831</c:v>
                </c:pt>
                <c:pt idx="2">
                  <c:v>44197</c:v>
                </c:pt>
                <c:pt idx="3">
                  <c:v>44562</c:v>
                </c:pt>
                <c:pt idx="4">
                  <c:v>44927</c:v>
                </c:pt>
              </c:numCache>
            </c:numRef>
          </c:cat>
          <c:val>
            <c:numRef>
              <c:f>Лист1!$D$2:$D$6</c:f>
              <c:numCache>
                <c:formatCode>0.0</c:formatCode>
                <c:ptCount val="5"/>
                <c:pt idx="0" formatCode="General">
                  <c:v>40.4</c:v>
                </c:pt>
                <c:pt idx="1">
                  <c:v>37.5</c:v>
                </c:pt>
                <c:pt idx="2" formatCode="General">
                  <c:v>47.5</c:v>
                </c:pt>
                <c:pt idx="3" formatCode="General">
                  <c:v>34.5</c:v>
                </c:pt>
                <c:pt idx="4">
                  <c:v>28.2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6477056"/>
        <c:axId val="326791440"/>
      </c:lineChart>
      <c:catAx>
        <c:axId val="326789480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txPr>
          <a:bodyPr/>
          <a:lstStyle/>
          <a:p>
            <a: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326790264"/>
        <c:crosses val="autoZero"/>
        <c:auto val="0"/>
        <c:lblAlgn val="ctr"/>
        <c:lblOffset val="100"/>
        <c:noMultiLvlLbl val="0"/>
      </c:catAx>
      <c:valAx>
        <c:axId val="326790264"/>
        <c:scaling>
          <c:orientation val="minMax"/>
          <c:min val="0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326789480"/>
        <c:crosses val="autoZero"/>
        <c:crossBetween val="between"/>
        <c:majorUnit val="50"/>
      </c:valAx>
      <c:valAx>
        <c:axId val="326791440"/>
        <c:scaling>
          <c:orientation val="minMax"/>
          <c:max val="8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326477056"/>
        <c:crosses val="max"/>
        <c:crossBetween val="between"/>
      </c:valAx>
      <c:dateAx>
        <c:axId val="32647705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326791440"/>
        <c:crosses val="autoZero"/>
        <c:auto val="1"/>
        <c:lblOffset val="100"/>
        <c:baseTimeUnit val="years"/>
      </c:dateAx>
    </c:plotArea>
    <c:legend>
      <c:legendPos val="b"/>
      <c:layout/>
      <c:overlay val="0"/>
      <c:txPr>
        <a:bodyPr/>
        <a:lstStyle/>
        <a:p>
          <a:pPr>
            <a:defRPr sz="20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B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9E07DD-A5B0-427A-BADB-480EADEE3644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0FEB5CF-0BB8-4776-89A5-BC193BFCFEF9}">
      <dgm:prSet phldrT="[Текст]" custT="1"/>
      <dgm:spPr/>
      <dgm:t>
        <a:bodyPr/>
        <a:lstStyle/>
        <a:p>
          <a:r>
            <a:rPr lang="ru-RU" sz="1400" dirty="0" smtClean="0">
              <a:latin typeface="Arial Narrow" panose="020B0606020202030204" pitchFamily="34" charset="0"/>
            </a:rPr>
            <a:t>Национальные проекты</a:t>
          </a:r>
          <a:endParaRPr lang="ru-RU" sz="1400" dirty="0">
            <a:latin typeface="Arial Narrow" panose="020B0606020202030204" pitchFamily="34" charset="0"/>
          </a:endParaRPr>
        </a:p>
      </dgm:t>
    </dgm:pt>
    <dgm:pt modelId="{A0982890-4A15-4706-95B5-8205F15F4B05}" type="parTrans" cxnId="{A6D6E14F-9938-406A-8EFC-B0A510089865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FB9B2E7E-006F-4421-95BB-F1F97E76D496}" type="sibTrans" cxnId="{A6D6E14F-9938-406A-8EFC-B0A510089865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20469BF1-2626-49C1-BD99-197326E59B57}">
      <dgm:prSet phldrT="[Текст]"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Демография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D191030B-9FD7-4612-A3A3-7D84775EEDE9}" type="parTrans" cxnId="{4D44555A-EB03-4845-BA58-4A4CBAD62F1F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4341C09F-2873-419A-B77C-FFDA810A0CB3}" type="sibTrans" cxnId="{4D44555A-EB03-4845-BA58-4A4CBAD62F1F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5E3D8E66-8863-42D7-B322-E5602B7764AD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Здравоохранение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A179B136-F490-4BDE-8B05-254FB94F8D52}" type="parTrans" cxnId="{876A411F-6A61-44B1-8D6D-00BFFBE443EE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6C7E28FA-D199-405E-8CED-4631875F5C10}" type="sibTrans" cxnId="{876A411F-6A61-44B1-8D6D-00BFFBE443EE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EAA85B16-D9B2-47E6-8316-C1E37F507C9F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Образование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7C54958C-904A-4034-B9B0-5E1F2B488415}" type="parTrans" cxnId="{CE39E68D-8147-48A7-802F-2592A7B2D120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43B0ECAB-BD0C-4BE5-AF6B-0F9052FBB588}" type="sibTrans" cxnId="{CE39E68D-8147-48A7-802F-2592A7B2D120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2AF386F0-9E07-420A-8C21-97E999FA6082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Жилье и городская среда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55241DA5-4723-4576-A068-CF37ADDE3407}" type="parTrans" cxnId="{E96C1742-02A0-4153-A49C-5C3581CB0A17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8294628A-4F2D-4435-8C12-BB868F6C66FC}" type="sibTrans" cxnId="{E96C1742-02A0-4153-A49C-5C3581CB0A17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785BED81-37ED-4A7C-BAF7-713CF3C5596E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Экология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317F107E-F919-4B34-B2B7-AE9DFF6DDC7D}" type="parTrans" cxnId="{26DF4F7D-73C0-40D5-813C-0DBF683D0600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124F5364-8FD6-4CAE-B32E-BCF4E4AD8AD2}" type="sibTrans" cxnId="{26DF4F7D-73C0-40D5-813C-0DBF683D0600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73469D9E-8C37-4A72-A0D7-935E526B29A1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Безопасные качественные  дороги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A03B4353-4DDF-493D-9A64-F9C65582F1B4}" type="parTrans" cxnId="{2279AF2B-39D3-489E-9B46-E6BC3E23228D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C51F7838-FD22-4DC1-933B-C511C206B563}" type="sibTrans" cxnId="{2279AF2B-39D3-489E-9B46-E6BC3E23228D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A6201C63-CCCE-4299-B791-B6C7D8E9E178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Производительность труда 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3ACF6BAD-3D2E-41CF-8874-D72E54FED96C}" type="parTrans" cxnId="{126AB0CD-7C3D-442E-BD41-74C1AE0687C4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4E321EE6-51D4-4AC2-90EF-E3E8225617CC}" type="sibTrans" cxnId="{126AB0CD-7C3D-442E-BD41-74C1AE0687C4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9CE0E37B-54E6-4322-86A0-4FFF055B2941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Наука и университеты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8366455A-9D8E-4889-8DE5-43375E8E4ED5}" type="parTrans" cxnId="{085729E4-0659-49A3-BC9F-0EA249E8ABEC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65F0722D-1E18-416A-BCDB-63F37150AE6F}" type="sibTrans" cxnId="{085729E4-0659-49A3-BC9F-0EA249E8ABEC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F00040BC-240C-47B1-9631-5856AA18525D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Цифровая экономика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BC485765-7957-4FE8-B650-B852092D4532}" type="parTrans" cxnId="{248C26E1-6DB0-4ABD-B389-BF3A4A5235C1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4457F7F8-7C21-4AB6-8AE1-8CBF4E2F3E3D}" type="sibTrans" cxnId="{248C26E1-6DB0-4ABD-B389-BF3A4A5235C1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C4D8171A-2F8D-420A-AC83-5991D7F847A1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Культура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8CA2C64B-5137-4013-94EB-09D617D42F7F}" type="parTrans" cxnId="{71B4212E-E8E1-4073-A327-C8302776A845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E312ADA0-6559-4303-AFED-42DA302714E0}" type="sibTrans" cxnId="{71B4212E-E8E1-4073-A327-C8302776A845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C703676C-0375-45BF-9F26-00DB24E54CC7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Малое и среднее предпринимательство и поддержка индивидуальной предпринимательской инициативы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5486726E-E8F7-4A90-BEC6-F4210A6932F7}" type="parTrans" cxnId="{DC4CE0BC-E8C3-4826-A6B3-4F07CA61FB8A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96A939C3-C748-437C-985D-4003AE3FE0F2}" type="sibTrans" cxnId="{DC4CE0BC-E8C3-4826-A6B3-4F07CA61FB8A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817C3D88-64C0-43DB-8AE6-435906A379AF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Международная кооперация и экспорт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FFDCF838-9011-4167-BFB7-BFC588ADC76A}" type="parTrans" cxnId="{0D377FC3-AC13-47C3-9E0D-2DF096025BDE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B40A8585-B645-40E1-8710-E59093631129}" type="sibTrans" cxnId="{0D377FC3-AC13-47C3-9E0D-2DF096025BDE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5B443333-71A9-40BE-9708-7EDDC51E7775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Комплексный план модернизации и расширения магистральной инфраструктуры 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8F7B966A-572F-447B-99D0-83CEF439BA8F}" type="parTrans" cxnId="{81DD0A74-DB91-49E4-9DE6-3E96D45F3E70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02FC9A6E-2FB0-4DA7-856D-A0E76D2E9602}" type="sibTrans" cxnId="{81DD0A74-DB91-49E4-9DE6-3E96D45F3E70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FE3058CE-56D2-4497-A55B-ED9272E7F83A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Туризм и индустрия гостеприимства 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EC15BF0A-8913-459F-882B-0BC699464B26}" type="parTrans" cxnId="{BADC7631-4E77-4D78-AA1C-6091E6D58BC7}">
      <dgm:prSet/>
      <dgm:spPr>
        <a:ln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  <dgm:pt modelId="{3582C2D7-D7CC-44FA-BDEE-1DABDA4649DB}" type="sibTrans" cxnId="{BADC7631-4E77-4D78-AA1C-6091E6D58BC7}">
      <dgm:prSet/>
      <dgm:spPr/>
      <dgm:t>
        <a:bodyPr/>
        <a:lstStyle/>
        <a:p>
          <a:endParaRPr lang="ru-RU"/>
        </a:p>
      </dgm:t>
    </dgm:pt>
    <dgm:pt modelId="{C629BDB1-DD7C-4472-B843-36416104CC25}" type="pres">
      <dgm:prSet presAssocID="{849E07DD-A5B0-427A-BADB-480EADEE364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094000-3D12-47F3-968E-652346C6A38C}" type="pres">
      <dgm:prSet presAssocID="{70FEB5CF-0BB8-4776-89A5-BC193BFCFEF9}" presName="centerShape" presStyleLbl="node0" presStyleIdx="0" presStyleCnt="1" custScaleX="236509" custScaleY="192383"/>
      <dgm:spPr/>
      <dgm:t>
        <a:bodyPr/>
        <a:lstStyle/>
        <a:p>
          <a:endParaRPr lang="ru-RU"/>
        </a:p>
      </dgm:t>
    </dgm:pt>
    <dgm:pt modelId="{385156A3-897D-4C52-A686-DE6CBF04F256}" type="pres">
      <dgm:prSet presAssocID="{D191030B-9FD7-4612-A3A3-7D84775EEDE9}" presName="Name9" presStyleLbl="parChTrans1D2" presStyleIdx="0" presStyleCnt="14"/>
      <dgm:spPr/>
      <dgm:t>
        <a:bodyPr/>
        <a:lstStyle/>
        <a:p>
          <a:endParaRPr lang="ru-RU"/>
        </a:p>
      </dgm:t>
    </dgm:pt>
    <dgm:pt modelId="{A1CA1A89-994E-4C92-AC8E-6B5D95DBDF6B}" type="pres">
      <dgm:prSet presAssocID="{D191030B-9FD7-4612-A3A3-7D84775EEDE9}" presName="connTx" presStyleLbl="parChTrans1D2" presStyleIdx="0" presStyleCnt="14"/>
      <dgm:spPr/>
      <dgm:t>
        <a:bodyPr/>
        <a:lstStyle/>
        <a:p>
          <a:endParaRPr lang="ru-RU"/>
        </a:p>
      </dgm:t>
    </dgm:pt>
    <dgm:pt modelId="{DA738CA4-1A3D-41AE-9C37-13F83B191D41}" type="pres">
      <dgm:prSet presAssocID="{20469BF1-2626-49C1-BD99-197326E59B57}" presName="node" presStyleLbl="node1" presStyleIdx="0" presStyleCnt="14" custScaleX="172485" custRadScaleRad="99748" custRadScaleInc="196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D347F2-F936-450A-9BE0-AA63419A3256}" type="pres">
      <dgm:prSet presAssocID="{A179B136-F490-4BDE-8B05-254FB94F8D52}" presName="Name9" presStyleLbl="parChTrans1D2" presStyleIdx="1" presStyleCnt="14"/>
      <dgm:spPr/>
      <dgm:t>
        <a:bodyPr/>
        <a:lstStyle/>
        <a:p>
          <a:endParaRPr lang="ru-RU"/>
        </a:p>
      </dgm:t>
    </dgm:pt>
    <dgm:pt modelId="{26D61185-9154-4027-9CD3-C2F8AE4441B7}" type="pres">
      <dgm:prSet presAssocID="{A179B136-F490-4BDE-8B05-254FB94F8D52}" presName="connTx" presStyleLbl="parChTrans1D2" presStyleIdx="1" presStyleCnt="14"/>
      <dgm:spPr/>
      <dgm:t>
        <a:bodyPr/>
        <a:lstStyle/>
        <a:p>
          <a:endParaRPr lang="ru-RU"/>
        </a:p>
      </dgm:t>
    </dgm:pt>
    <dgm:pt modelId="{738A5433-B1CC-47C6-8EEC-43FB9F1D8C45}" type="pres">
      <dgm:prSet presAssocID="{5E3D8E66-8863-42D7-B322-E5602B7764AD}" presName="node" presStyleLbl="node1" presStyleIdx="1" presStyleCnt="14" custScaleX="252476" custRadScaleRad="124275" custRadScaleInc="973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09E844-81F7-4E42-8018-148A87A3B319}" type="pres">
      <dgm:prSet presAssocID="{7C54958C-904A-4034-B9B0-5E1F2B488415}" presName="Name9" presStyleLbl="parChTrans1D2" presStyleIdx="2" presStyleCnt="14"/>
      <dgm:spPr/>
      <dgm:t>
        <a:bodyPr/>
        <a:lstStyle/>
        <a:p>
          <a:endParaRPr lang="ru-RU"/>
        </a:p>
      </dgm:t>
    </dgm:pt>
    <dgm:pt modelId="{0C7AFC2D-FCDC-442D-A42E-254821CF394E}" type="pres">
      <dgm:prSet presAssocID="{7C54958C-904A-4034-B9B0-5E1F2B488415}" presName="connTx" presStyleLbl="parChTrans1D2" presStyleIdx="2" presStyleCnt="14"/>
      <dgm:spPr/>
      <dgm:t>
        <a:bodyPr/>
        <a:lstStyle/>
        <a:p>
          <a:endParaRPr lang="ru-RU"/>
        </a:p>
      </dgm:t>
    </dgm:pt>
    <dgm:pt modelId="{0DCA6255-9DCF-494E-B439-EAE851D246D7}" type="pres">
      <dgm:prSet presAssocID="{EAA85B16-D9B2-47E6-8316-C1E37F507C9F}" presName="node" presStyleLbl="node1" presStyleIdx="2" presStyleCnt="14" custScaleX="201207" custRadScaleRad="178236" custRadScaleInc="720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B5B6BD-122D-4B6A-B58A-C5DF1DFBA5B5}" type="pres">
      <dgm:prSet presAssocID="{55241DA5-4723-4576-A068-CF37ADDE3407}" presName="Name9" presStyleLbl="parChTrans1D2" presStyleIdx="3" presStyleCnt="14"/>
      <dgm:spPr/>
      <dgm:t>
        <a:bodyPr/>
        <a:lstStyle/>
        <a:p>
          <a:endParaRPr lang="ru-RU"/>
        </a:p>
      </dgm:t>
    </dgm:pt>
    <dgm:pt modelId="{820A06E9-A490-4CD4-88EC-6D0BBFD5E9C3}" type="pres">
      <dgm:prSet presAssocID="{55241DA5-4723-4576-A068-CF37ADDE3407}" presName="connTx" presStyleLbl="parChTrans1D2" presStyleIdx="3" presStyleCnt="14"/>
      <dgm:spPr/>
      <dgm:t>
        <a:bodyPr/>
        <a:lstStyle/>
        <a:p>
          <a:endParaRPr lang="ru-RU"/>
        </a:p>
      </dgm:t>
    </dgm:pt>
    <dgm:pt modelId="{D5BAB8E3-222C-437C-A71B-0CD48876BA8E}" type="pres">
      <dgm:prSet presAssocID="{2AF386F0-9E07-420A-8C21-97E999FA6082}" presName="node" presStyleLbl="node1" presStyleIdx="3" presStyleCnt="14" custScaleX="248115" custRadScaleRad="156865" custRadScaleInc="-36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654DB0-B38E-4BB1-A5DE-FC2296F68B90}" type="pres">
      <dgm:prSet presAssocID="{317F107E-F919-4B34-B2B7-AE9DFF6DDC7D}" presName="Name9" presStyleLbl="parChTrans1D2" presStyleIdx="4" presStyleCnt="14"/>
      <dgm:spPr/>
      <dgm:t>
        <a:bodyPr/>
        <a:lstStyle/>
        <a:p>
          <a:endParaRPr lang="ru-RU"/>
        </a:p>
      </dgm:t>
    </dgm:pt>
    <dgm:pt modelId="{ABD42B14-3386-4256-8334-4CD775679F32}" type="pres">
      <dgm:prSet presAssocID="{317F107E-F919-4B34-B2B7-AE9DFF6DDC7D}" presName="connTx" presStyleLbl="parChTrans1D2" presStyleIdx="4" presStyleCnt="14"/>
      <dgm:spPr/>
      <dgm:t>
        <a:bodyPr/>
        <a:lstStyle/>
        <a:p>
          <a:endParaRPr lang="ru-RU"/>
        </a:p>
      </dgm:t>
    </dgm:pt>
    <dgm:pt modelId="{33F6D1DE-AF01-4953-BCAD-5B414EB7C5D6}" type="pres">
      <dgm:prSet presAssocID="{785BED81-37ED-4A7C-BAF7-713CF3C5596E}" presName="node" presStyleLbl="node1" presStyleIdx="4" presStyleCnt="14" custScaleX="164478" custRadScaleRad="134692" custRadScaleInc="-122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CAD477-280B-4584-8AAF-9C55D5D6A508}" type="pres">
      <dgm:prSet presAssocID="{A03B4353-4DDF-493D-9A64-F9C65582F1B4}" presName="Name9" presStyleLbl="parChTrans1D2" presStyleIdx="5" presStyleCnt="14"/>
      <dgm:spPr/>
      <dgm:t>
        <a:bodyPr/>
        <a:lstStyle/>
        <a:p>
          <a:endParaRPr lang="ru-RU"/>
        </a:p>
      </dgm:t>
    </dgm:pt>
    <dgm:pt modelId="{3153C598-8437-4C46-9CA8-A55218F5FD3C}" type="pres">
      <dgm:prSet presAssocID="{A03B4353-4DDF-493D-9A64-F9C65582F1B4}" presName="connTx" presStyleLbl="parChTrans1D2" presStyleIdx="5" presStyleCnt="14"/>
      <dgm:spPr/>
      <dgm:t>
        <a:bodyPr/>
        <a:lstStyle/>
        <a:p>
          <a:endParaRPr lang="ru-RU"/>
        </a:p>
      </dgm:t>
    </dgm:pt>
    <dgm:pt modelId="{58BC006F-2188-4A6B-BFEF-0115DF3355CC}" type="pres">
      <dgm:prSet presAssocID="{73469D9E-8C37-4A72-A0D7-935E526B29A1}" presName="node" presStyleLbl="node1" presStyleIdx="5" presStyleCnt="14" custScaleX="345158" custScaleY="79565" custRadScaleRad="146677" custRadScaleInc="-173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A39B2B-1AE6-4ACB-9DC2-2CD79F1992B2}" type="pres">
      <dgm:prSet presAssocID="{3ACF6BAD-3D2E-41CF-8874-D72E54FED96C}" presName="Name9" presStyleLbl="parChTrans1D2" presStyleIdx="6" presStyleCnt="14"/>
      <dgm:spPr/>
      <dgm:t>
        <a:bodyPr/>
        <a:lstStyle/>
        <a:p>
          <a:endParaRPr lang="ru-RU"/>
        </a:p>
      </dgm:t>
    </dgm:pt>
    <dgm:pt modelId="{14DC1315-69E7-4856-AAE5-B90EB70C6EEC}" type="pres">
      <dgm:prSet presAssocID="{3ACF6BAD-3D2E-41CF-8874-D72E54FED96C}" presName="connTx" presStyleLbl="parChTrans1D2" presStyleIdx="6" presStyleCnt="14"/>
      <dgm:spPr/>
      <dgm:t>
        <a:bodyPr/>
        <a:lstStyle/>
        <a:p>
          <a:endParaRPr lang="ru-RU"/>
        </a:p>
      </dgm:t>
    </dgm:pt>
    <dgm:pt modelId="{EB3ECBFF-8EC7-4749-9142-D7438D33D80C}" type="pres">
      <dgm:prSet presAssocID="{A6201C63-CCCE-4299-B791-B6C7D8E9E178}" presName="node" presStyleLbl="node1" presStyleIdx="6" presStyleCnt="14" custScaleX="284724" custRadScaleRad="123450" custRadScaleInc="-1789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A99FC1-CB8C-4604-9291-8434CCC832A0}" type="pres">
      <dgm:prSet presAssocID="{8366455A-9D8E-4889-8DE5-43375E8E4ED5}" presName="Name9" presStyleLbl="parChTrans1D2" presStyleIdx="7" presStyleCnt="14"/>
      <dgm:spPr/>
      <dgm:t>
        <a:bodyPr/>
        <a:lstStyle/>
        <a:p>
          <a:endParaRPr lang="ru-RU"/>
        </a:p>
      </dgm:t>
    </dgm:pt>
    <dgm:pt modelId="{9FC839F3-44AF-4917-97F0-F7B170F9B781}" type="pres">
      <dgm:prSet presAssocID="{8366455A-9D8E-4889-8DE5-43375E8E4ED5}" presName="connTx" presStyleLbl="parChTrans1D2" presStyleIdx="7" presStyleCnt="14"/>
      <dgm:spPr/>
      <dgm:t>
        <a:bodyPr/>
        <a:lstStyle/>
        <a:p>
          <a:endParaRPr lang="ru-RU"/>
        </a:p>
      </dgm:t>
    </dgm:pt>
    <dgm:pt modelId="{350988F3-CEC3-44BD-9BB0-85C1DB83B191}" type="pres">
      <dgm:prSet presAssocID="{9CE0E37B-54E6-4322-86A0-4FFF055B2941}" presName="node" presStyleLbl="node1" presStyleIdx="7" presStyleCnt="14" custScaleX="195820" custRadScaleRad="96933" custRadScaleInc="-74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FA18B0-DE3E-40BD-9FEC-CB7304A076BA}" type="pres">
      <dgm:prSet presAssocID="{BC485765-7957-4FE8-B650-B852092D4532}" presName="Name9" presStyleLbl="parChTrans1D2" presStyleIdx="8" presStyleCnt="14"/>
      <dgm:spPr/>
      <dgm:t>
        <a:bodyPr/>
        <a:lstStyle/>
        <a:p>
          <a:endParaRPr lang="ru-RU"/>
        </a:p>
      </dgm:t>
    </dgm:pt>
    <dgm:pt modelId="{BB91333B-F362-41D2-B216-EAE2FDECAD3E}" type="pres">
      <dgm:prSet presAssocID="{BC485765-7957-4FE8-B650-B852092D4532}" presName="connTx" presStyleLbl="parChTrans1D2" presStyleIdx="8" presStyleCnt="14"/>
      <dgm:spPr/>
      <dgm:t>
        <a:bodyPr/>
        <a:lstStyle/>
        <a:p>
          <a:endParaRPr lang="ru-RU"/>
        </a:p>
      </dgm:t>
    </dgm:pt>
    <dgm:pt modelId="{2D7B8238-6A25-4271-B07B-C135EACE3571}" type="pres">
      <dgm:prSet presAssocID="{F00040BC-240C-47B1-9631-5856AA18525D}" presName="node" presStyleLbl="node1" presStyleIdx="8" presStyleCnt="14" custScaleX="189589" custRadScaleRad="108811" custRadScaleInc="147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5955F0-AB2E-45AC-8AAB-B42AF3700347}" type="pres">
      <dgm:prSet presAssocID="{8CA2C64B-5137-4013-94EB-09D617D42F7F}" presName="Name9" presStyleLbl="parChTrans1D2" presStyleIdx="9" presStyleCnt="14"/>
      <dgm:spPr/>
      <dgm:t>
        <a:bodyPr/>
        <a:lstStyle/>
        <a:p>
          <a:endParaRPr lang="ru-RU"/>
        </a:p>
      </dgm:t>
    </dgm:pt>
    <dgm:pt modelId="{27305DC6-7D79-4FB0-B825-B2FF8436D89D}" type="pres">
      <dgm:prSet presAssocID="{8CA2C64B-5137-4013-94EB-09D617D42F7F}" presName="connTx" presStyleLbl="parChTrans1D2" presStyleIdx="9" presStyleCnt="14"/>
      <dgm:spPr/>
      <dgm:t>
        <a:bodyPr/>
        <a:lstStyle/>
        <a:p>
          <a:endParaRPr lang="ru-RU"/>
        </a:p>
      </dgm:t>
    </dgm:pt>
    <dgm:pt modelId="{D03FE1D1-5932-4145-A343-717BA214BA60}" type="pres">
      <dgm:prSet presAssocID="{C4D8171A-2F8D-420A-AC83-5991D7F847A1}" presName="node" presStyleLbl="node1" presStyleIdx="9" presStyleCnt="14" custScaleX="126961" custRadScaleRad="136438" custRadScaleInc="-119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486FED-0968-4B39-AE4C-9872FA24AD4E}" type="pres">
      <dgm:prSet presAssocID="{5486726E-E8F7-4A90-BEC6-F4210A6932F7}" presName="Name9" presStyleLbl="parChTrans1D2" presStyleIdx="10" presStyleCnt="14"/>
      <dgm:spPr/>
      <dgm:t>
        <a:bodyPr/>
        <a:lstStyle/>
        <a:p>
          <a:endParaRPr lang="ru-RU"/>
        </a:p>
      </dgm:t>
    </dgm:pt>
    <dgm:pt modelId="{B5AE84AF-DA45-4589-8434-FB541CBF48D7}" type="pres">
      <dgm:prSet presAssocID="{5486726E-E8F7-4A90-BEC6-F4210A6932F7}" presName="connTx" presStyleLbl="parChTrans1D2" presStyleIdx="10" presStyleCnt="14"/>
      <dgm:spPr/>
      <dgm:t>
        <a:bodyPr/>
        <a:lstStyle/>
        <a:p>
          <a:endParaRPr lang="ru-RU"/>
        </a:p>
      </dgm:t>
    </dgm:pt>
    <dgm:pt modelId="{FEA3C195-481F-4ED0-92A0-ED747D3EC226}" type="pres">
      <dgm:prSet presAssocID="{C703676C-0375-45BF-9F26-00DB24E54CC7}" presName="node" presStyleLbl="node1" presStyleIdx="10" presStyleCnt="14" custScaleX="351191" custScaleY="173640" custRadScaleRad="151275" custRadScaleInc="-269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99264E-FF3B-488A-80A1-374CDD82E392}" type="pres">
      <dgm:prSet presAssocID="{FFDCF838-9011-4167-BFB7-BFC588ADC76A}" presName="Name9" presStyleLbl="parChTrans1D2" presStyleIdx="11" presStyleCnt="14"/>
      <dgm:spPr/>
      <dgm:t>
        <a:bodyPr/>
        <a:lstStyle/>
        <a:p>
          <a:endParaRPr lang="ru-RU"/>
        </a:p>
      </dgm:t>
    </dgm:pt>
    <dgm:pt modelId="{B45A4163-5484-4683-8B3B-59320F432F2E}" type="pres">
      <dgm:prSet presAssocID="{FFDCF838-9011-4167-BFB7-BFC588ADC76A}" presName="connTx" presStyleLbl="parChTrans1D2" presStyleIdx="11" presStyleCnt="14"/>
      <dgm:spPr/>
      <dgm:t>
        <a:bodyPr/>
        <a:lstStyle/>
        <a:p>
          <a:endParaRPr lang="ru-RU"/>
        </a:p>
      </dgm:t>
    </dgm:pt>
    <dgm:pt modelId="{18699D8A-DFF7-4438-A3C3-265088E309D0}" type="pres">
      <dgm:prSet presAssocID="{817C3D88-64C0-43DB-8AE6-435906A379AF}" presName="node" presStyleLbl="node1" presStyleIdx="11" presStyleCnt="14" custScaleX="236104" custRadScaleRad="169252" custRadScaleInc="-77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7B2F91-2B4B-47EC-AEEE-0CDC40CD498E}" type="pres">
      <dgm:prSet presAssocID="{8F7B966A-572F-447B-99D0-83CEF439BA8F}" presName="Name9" presStyleLbl="parChTrans1D2" presStyleIdx="12" presStyleCnt="14"/>
      <dgm:spPr/>
      <dgm:t>
        <a:bodyPr/>
        <a:lstStyle/>
        <a:p>
          <a:endParaRPr lang="ru-RU"/>
        </a:p>
      </dgm:t>
    </dgm:pt>
    <dgm:pt modelId="{2ABF2C62-2B36-444B-BF8C-7AAA55A54762}" type="pres">
      <dgm:prSet presAssocID="{8F7B966A-572F-447B-99D0-83CEF439BA8F}" presName="connTx" presStyleLbl="parChTrans1D2" presStyleIdx="12" presStyleCnt="14"/>
      <dgm:spPr/>
      <dgm:t>
        <a:bodyPr/>
        <a:lstStyle/>
        <a:p>
          <a:endParaRPr lang="ru-RU"/>
        </a:p>
      </dgm:t>
    </dgm:pt>
    <dgm:pt modelId="{2FB65AC3-8241-4030-AB22-9250966CED4C}" type="pres">
      <dgm:prSet presAssocID="{5B443333-71A9-40BE-9708-7EDDC51E7775}" presName="node" presStyleLbl="node1" presStyleIdx="12" presStyleCnt="14" custScaleX="394686" custScaleY="151178" custRadScaleRad="146701" custRadScaleInc="-1249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3B5811-23F1-4E87-A51C-03347BEAFE7F}" type="pres">
      <dgm:prSet presAssocID="{EC15BF0A-8913-459F-882B-0BC699464B26}" presName="Name9" presStyleLbl="parChTrans1D2" presStyleIdx="13" presStyleCnt="14"/>
      <dgm:spPr/>
      <dgm:t>
        <a:bodyPr/>
        <a:lstStyle/>
        <a:p>
          <a:endParaRPr lang="ru-RU"/>
        </a:p>
      </dgm:t>
    </dgm:pt>
    <dgm:pt modelId="{099A52E7-F68C-44E4-A845-CC3C34545D6D}" type="pres">
      <dgm:prSet presAssocID="{EC15BF0A-8913-459F-882B-0BC699464B26}" presName="connTx" presStyleLbl="parChTrans1D2" presStyleIdx="13" presStyleCnt="14"/>
      <dgm:spPr/>
      <dgm:t>
        <a:bodyPr/>
        <a:lstStyle/>
        <a:p>
          <a:endParaRPr lang="ru-RU"/>
        </a:p>
      </dgm:t>
    </dgm:pt>
    <dgm:pt modelId="{79A76B1A-FCE7-4017-A1B5-AEB292513F42}" type="pres">
      <dgm:prSet presAssocID="{FE3058CE-56D2-4497-A55B-ED9272E7F83A}" presName="node" presStyleLbl="node1" presStyleIdx="13" presStyleCnt="14" custScaleX="226990" custRadScaleRad="122067" custRadScaleInc="-10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565F0-7D13-4C5C-9C4A-0ED1B14FD501}" type="presOf" srcId="{EC15BF0A-8913-459F-882B-0BC699464B26}" destId="{099A52E7-F68C-44E4-A845-CC3C34545D6D}" srcOrd="1" destOrd="0" presId="urn:microsoft.com/office/officeart/2005/8/layout/radial1"/>
    <dgm:cxn modelId="{0625AEB8-B324-4AFB-BD45-1652316AD6B8}" type="presOf" srcId="{5B443333-71A9-40BE-9708-7EDDC51E7775}" destId="{2FB65AC3-8241-4030-AB22-9250966CED4C}" srcOrd="0" destOrd="0" presId="urn:microsoft.com/office/officeart/2005/8/layout/radial1"/>
    <dgm:cxn modelId="{81DD0A74-DB91-49E4-9DE6-3E96D45F3E70}" srcId="{70FEB5CF-0BB8-4776-89A5-BC193BFCFEF9}" destId="{5B443333-71A9-40BE-9708-7EDDC51E7775}" srcOrd="12" destOrd="0" parTransId="{8F7B966A-572F-447B-99D0-83CEF439BA8F}" sibTransId="{02FC9A6E-2FB0-4DA7-856D-A0E76D2E9602}"/>
    <dgm:cxn modelId="{E56C208B-B543-4FB5-B2F1-ABC15EF9B438}" type="presOf" srcId="{20469BF1-2626-49C1-BD99-197326E59B57}" destId="{DA738CA4-1A3D-41AE-9C37-13F83B191D41}" srcOrd="0" destOrd="0" presId="urn:microsoft.com/office/officeart/2005/8/layout/radial1"/>
    <dgm:cxn modelId="{404DB065-C019-4CB7-A848-D09F000A2918}" type="presOf" srcId="{A179B136-F490-4BDE-8B05-254FB94F8D52}" destId="{26D61185-9154-4027-9CD3-C2F8AE4441B7}" srcOrd="1" destOrd="0" presId="urn:microsoft.com/office/officeart/2005/8/layout/radial1"/>
    <dgm:cxn modelId="{CE39E68D-8147-48A7-802F-2592A7B2D120}" srcId="{70FEB5CF-0BB8-4776-89A5-BC193BFCFEF9}" destId="{EAA85B16-D9B2-47E6-8316-C1E37F507C9F}" srcOrd="2" destOrd="0" parTransId="{7C54958C-904A-4034-B9B0-5E1F2B488415}" sibTransId="{43B0ECAB-BD0C-4BE5-AF6B-0F9052FBB588}"/>
    <dgm:cxn modelId="{F23A0666-000C-48FD-A693-1C2EAD46DB2F}" type="presOf" srcId="{FE3058CE-56D2-4497-A55B-ED9272E7F83A}" destId="{79A76B1A-FCE7-4017-A1B5-AEB292513F42}" srcOrd="0" destOrd="0" presId="urn:microsoft.com/office/officeart/2005/8/layout/radial1"/>
    <dgm:cxn modelId="{126AB0CD-7C3D-442E-BD41-74C1AE0687C4}" srcId="{70FEB5CF-0BB8-4776-89A5-BC193BFCFEF9}" destId="{A6201C63-CCCE-4299-B791-B6C7D8E9E178}" srcOrd="6" destOrd="0" parTransId="{3ACF6BAD-3D2E-41CF-8874-D72E54FED96C}" sibTransId="{4E321EE6-51D4-4AC2-90EF-E3E8225617CC}"/>
    <dgm:cxn modelId="{0E70C528-6778-4AF7-88AA-52230244A26B}" type="presOf" srcId="{5E3D8E66-8863-42D7-B322-E5602B7764AD}" destId="{738A5433-B1CC-47C6-8EEC-43FB9F1D8C45}" srcOrd="0" destOrd="0" presId="urn:microsoft.com/office/officeart/2005/8/layout/radial1"/>
    <dgm:cxn modelId="{A8C4F8E9-20B6-4B87-B832-C602EE6434E1}" type="presOf" srcId="{317F107E-F919-4B34-B2B7-AE9DFF6DDC7D}" destId="{ABD42B14-3386-4256-8334-4CD775679F32}" srcOrd="1" destOrd="0" presId="urn:microsoft.com/office/officeart/2005/8/layout/radial1"/>
    <dgm:cxn modelId="{8255101F-4DFA-4925-9AEC-CC4EBF7472DC}" type="presOf" srcId="{BC485765-7957-4FE8-B650-B852092D4532}" destId="{BB91333B-F362-41D2-B216-EAE2FDECAD3E}" srcOrd="1" destOrd="0" presId="urn:microsoft.com/office/officeart/2005/8/layout/radial1"/>
    <dgm:cxn modelId="{C6D5F30F-6F91-4D62-8C53-D62C1A670A60}" type="presOf" srcId="{9CE0E37B-54E6-4322-86A0-4FFF055B2941}" destId="{350988F3-CEC3-44BD-9BB0-85C1DB83B191}" srcOrd="0" destOrd="0" presId="urn:microsoft.com/office/officeart/2005/8/layout/radial1"/>
    <dgm:cxn modelId="{085729E4-0659-49A3-BC9F-0EA249E8ABEC}" srcId="{70FEB5CF-0BB8-4776-89A5-BC193BFCFEF9}" destId="{9CE0E37B-54E6-4322-86A0-4FFF055B2941}" srcOrd="7" destOrd="0" parTransId="{8366455A-9D8E-4889-8DE5-43375E8E4ED5}" sibTransId="{65F0722D-1E18-416A-BCDB-63F37150AE6F}"/>
    <dgm:cxn modelId="{A31EAE22-00C5-42FB-8564-F29544DA58A8}" type="presOf" srcId="{2AF386F0-9E07-420A-8C21-97E999FA6082}" destId="{D5BAB8E3-222C-437C-A71B-0CD48876BA8E}" srcOrd="0" destOrd="0" presId="urn:microsoft.com/office/officeart/2005/8/layout/radial1"/>
    <dgm:cxn modelId="{F5E57FC0-77C2-4D61-AA6B-8880040B1D88}" type="presOf" srcId="{817C3D88-64C0-43DB-8AE6-435906A379AF}" destId="{18699D8A-DFF7-4438-A3C3-265088E309D0}" srcOrd="0" destOrd="0" presId="urn:microsoft.com/office/officeart/2005/8/layout/radial1"/>
    <dgm:cxn modelId="{2A6F705C-D74E-4748-9D86-A4B9E7602C33}" type="presOf" srcId="{5486726E-E8F7-4A90-BEC6-F4210A6932F7}" destId="{B5AE84AF-DA45-4589-8434-FB541CBF48D7}" srcOrd="1" destOrd="0" presId="urn:microsoft.com/office/officeart/2005/8/layout/radial1"/>
    <dgm:cxn modelId="{D3B2FF29-5D4F-46C9-B287-7D52D4B633F4}" type="presOf" srcId="{FFDCF838-9011-4167-BFB7-BFC588ADC76A}" destId="{B45A4163-5484-4683-8B3B-59320F432F2E}" srcOrd="1" destOrd="0" presId="urn:microsoft.com/office/officeart/2005/8/layout/radial1"/>
    <dgm:cxn modelId="{72968083-4233-4CCE-87F1-16E1F3A32BE4}" type="presOf" srcId="{3ACF6BAD-3D2E-41CF-8874-D72E54FED96C}" destId="{A3A39B2B-1AE6-4ACB-9DC2-2CD79F1992B2}" srcOrd="0" destOrd="0" presId="urn:microsoft.com/office/officeart/2005/8/layout/radial1"/>
    <dgm:cxn modelId="{49E553AB-B9E9-43DA-928C-0C2079787EDD}" type="presOf" srcId="{317F107E-F919-4B34-B2B7-AE9DFF6DDC7D}" destId="{F0654DB0-B38E-4BB1-A5DE-FC2296F68B90}" srcOrd="0" destOrd="0" presId="urn:microsoft.com/office/officeart/2005/8/layout/radial1"/>
    <dgm:cxn modelId="{0D377FC3-AC13-47C3-9E0D-2DF096025BDE}" srcId="{70FEB5CF-0BB8-4776-89A5-BC193BFCFEF9}" destId="{817C3D88-64C0-43DB-8AE6-435906A379AF}" srcOrd="11" destOrd="0" parTransId="{FFDCF838-9011-4167-BFB7-BFC588ADC76A}" sibTransId="{B40A8585-B645-40E1-8710-E59093631129}"/>
    <dgm:cxn modelId="{3172A33F-4CA8-4542-BD44-B456C361B8A6}" type="presOf" srcId="{7C54958C-904A-4034-B9B0-5E1F2B488415}" destId="{C609E844-81F7-4E42-8018-148A87A3B319}" srcOrd="0" destOrd="0" presId="urn:microsoft.com/office/officeart/2005/8/layout/radial1"/>
    <dgm:cxn modelId="{0B9A3E94-C3E2-4095-8D2F-19E4CE4284DC}" type="presOf" srcId="{A6201C63-CCCE-4299-B791-B6C7D8E9E178}" destId="{EB3ECBFF-8EC7-4749-9142-D7438D33D80C}" srcOrd="0" destOrd="0" presId="urn:microsoft.com/office/officeart/2005/8/layout/radial1"/>
    <dgm:cxn modelId="{A3917A95-F79A-423B-A857-303AC535DBF4}" type="presOf" srcId="{8F7B966A-572F-447B-99D0-83CEF439BA8F}" destId="{2ABF2C62-2B36-444B-BF8C-7AAA55A54762}" srcOrd="1" destOrd="0" presId="urn:microsoft.com/office/officeart/2005/8/layout/radial1"/>
    <dgm:cxn modelId="{3CD6BC47-F37A-46CD-B637-F92A7C16B05E}" type="presOf" srcId="{8F7B966A-572F-447B-99D0-83CEF439BA8F}" destId="{B77B2F91-2B4B-47EC-AEEE-0CDC40CD498E}" srcOrd="0" destOrd="0" presId="urn:microsoft.com/office/officeart/2005/8/layout/radial1"/>
    <dgm:cxn modelId="{D716DB8A-A7D7-4CC4-A2D6-8589C910FC3B}" type="presOf" srcId="{73469D9E-8C37-4A72-A0D7-935E526B29A1}" destId="{58BC006F-2188-4A6B-BFEF-0115DF3355CC}" srcOrd="0" destOrd="0" presId="urn:microsoft.com/office/officeart/2005/8/layout/radial1"/>
    <dgm:cxn modelId="{FB95BD9B-F58D-4AE2-B6A9-DC8650CE1DED}" type="presOf" srcId="{D191030B-9FD7-4612-A3A3-7D84775EEDE9}" destId="{385156A3-897D-4C52-A686-DE6CBF04F256}" srcOrd="0" destOrd="0" presId="urn:microsoft.com/office/officeart/2005/8/layout/radial1"/>
    <dgm:cxn modelId="{6260D907-EEE0-4F39-A707-09BDF2BA979B}" type="presOf" srcId="{8366455A-9D8E-4889-8DE5-43375E8E4ED5}" destId="{9FC839F3-44AF-4917-97F0-F7B170F9B781}" srcOrd="1" destOrd="0" presId="urn:microsoft.com/office/officeart/2005/8/layout/radial1"/>
    <dgm:cxn modelId="{FD48FFD5-E2C6-4CF2-BCB5-BF2116E88E4F}" type="presOf" srcId="{849E07DD-A5B0-427A-BADB-480EADEE3644}" destId="{C629BDB1-DD7C-4472-B843-36416104CC25}" srcOrd="0" destOrd="0" presId="urn:microsoft.com/office/officeart/2005/8/layout/radial1"/>
    <dgm:cxn modelId="{C4FF442F-8F3E-4FE1-8EE0-8C716EEAE2A8}" type="presOf" srcId="{55241DA5-4723-4576-A068-CF37ADDE3407}" destId="{820A06E9-A490-4CD4-88EC-6D0BBFD5E9C3}" srcOrd="1" destOrd="0" presId="urn:microsoft.com/office/officeart/2005/8/layout/radial1"/>
    <dgm:cxn modelId="{876A411F-6A61-44B1-8D6D-00BFFBE443EE}" srcId="{70FEB5CF-0BB8-4776-89A5-BC193BFCFEF9}" destId="{5E3D8E66-8863-42D7-B322-E5602B7764AD}" srcOrd="1" destOrd="0" parTransId="{A179B136-F490-4BDE-8B05-254FB94F8D52}" sibTransId="{6C7E28FA-D199-405E-8CED-4631875F5C10}"/>
    <dgm:cxn modelId="{26DF4F7D-73C0-40D5-813C-0DBF683D0600}" srcId="{70FEB5CF-0BB8-4776-89A5-BC193BFCFEF9}" destId="{785BED81-37ED-4A7C-BAF7-713CF3C5596E}" srcOrd="4" destOrd="0" parTransId="{317F107E-F919-4B34-B2B7-AE9DFF6DDC7D}" sibTransId="{124F5364-8FD6-4CAE-B32E-BCF4E4AD8AD2}"/>
    <dgm:cxn modelId="{2D1971A6-1F06-466D-BFDD-90F46DDE05C9}" type="presOf" srcId="{C703676C-0375-45BF-9F26-00DB24E54CC7}" destId="{FEA3C195-481F-4ED0-92A0-ED747D3EC226}" srcOrd="0" destOrd="0" presId="urn:microsoft.com/office/officeart/2005/8/layout/radial1"/>
    <dgm:cxn modelId="{AE1BC9E0-BB7F-4367-9A07-648CA587CA68}" type="presOf" srcId="{BC485765-7957-4FE8-B650-B852092D4532}" destId="{F8FA18B0-DE3E-40BD-9FEC-CB7304A076BA}" srcOrd="0" destOrd="0" presId="urn:microsoft.com/office/officeart/2005/8/layout/radial1"/>
    <dgm:cxn modelId="{66E036B9-D11A-4BC7-9CFA-6B7B5B139FFA}" type="presOf" srcId="{EAA85B16-D9B2-47E6-8316-C1E37F507C9F}" destId="{0DCA6255-9DCF-494E-B439-EAE851D246D7}" srcOrd="0" destOrd="0" presId="urn:microsoft.com/office/officeart/2005/8/layout/radial1"/>
    <dgm:cxn modelId="{29D83F8C-6B19-4D21-9FE1-1DAB04951570}" type="presOf" srcId="{3ACF6BAD-3D2E-41CF-8874-D72E54FED96C}" destId="{14DC1315-69E7-4856-AAE5-B90EB70C6EEC}" srcOrd="1" destOrd="0" presId="urn:microsoft.com/office/officeart/2005/8/layout/radial1"/>
    <dgm:cxn modelId="{870F022D-8901-4AA2-A139-15CD435AA788}" type="presOf" srcId="{8CA2C64B-5137-4013-94EB-09D617D42F7F}" destId="{27305DC6-7D79-4FB0-B825-B2FF8436D89D}" srcOrd="1" destOrd="0" presId="urn:microsoft.com/office/officeart/2005/8/layout/radial1"/>
    <dgm:cxn modelId="{60032117-58A1-4AD0-B03C-0C1ECC743D0C}" type="presOf" srcId="{8366455A-9D8E-4889-8DE5-43375E8E4ED5}" destId="{9AA99FC1-CB8C-4604-9291-8434CCC832A0}" srcOrd="0" destOrd="0" presId="urn:microsoft.com/office/officeart/2005/8/layout/radial1"/>
    <dgm:cxn modelId="{4BE6ECB6-F559-4AC9-8B65-AFEF62CA0D95}" type="presOf" srcId="{70FEB5CF-0BB8-4776-89A5-BC193BFCFEF9}" destId="{42094000-3D12-47F3-968E-652346C6A38C}" srcOrd="0" destOrd="0" presId="urn:microsoft.com/office/officeart/2005/8/layout/radial1"/>
    <dgm:cxn modelId="{02A6F6F6-B2F3-4338-AAA1-CA3778A05DAA}" type="presOf" srcId="{EC15BF0A-8913-459F-882B-0BC699464B26}" destId="{663B5811-23F1-4E87-A51C-03347BEAFE7F}" srcOrd="0" destOrd="0" presId="urn:microsoft.com/office/officeart/2005/8/layout/radial1"/>
    <dgm:cxn modelId="{A6D6E14F-9938-406A-8EFC-B0A510089865}" srcId="{849E07DD-A5B0-427A-BADB-480EADEE3644}" destId="{70FEB5CF-0BB8-4776-89A5-BC193BFCFEF9}" srcOrd="0" destOrd="0" parTransId="{A0982890-4A15-4706-95B5-8205F15F4B05}" sibTransId="{FB9B2E7E-006F-4421-95BB-F1F97E76D496}"/>
    <dgm:cxn modelId="{4D44555A-EB03-4845-BA58-4A4CBAD62F1F}" srcId="{70FEB5CF-0BB8-4776-89A5-BC193BFCFEF9}" destId="{20469BF1-2626-49C1-BD99-197326E59B57}" srcOrd="0" destOrd="0" parTransId="{D191030B-9FD7-4612-A3A3-7D84775EEDE9}" sibTransId="{4341C09F-2873-419A-B77C-FFDA810A0CB3}"/>
    <dgm:cxn modelId="{9F69ED38-E940-4B5D-945C-D061C30A4B10}" type="presOf" srcId="{A03B4353-4DDF-493D-9A64-F9C65582F1B4}" destId="{F7CAD477-280B-4584-8AAF-9C55D5D6A508}" srcOrd="0" destOrd="0" presId="urn:microsoft.com/office/officeart/2005/8/layout/radial1"/>
    <dgm:cxn modelId="{9B5947F2-6D06-480F-8744-0180292092D7}" type="presOf" srcId="{5486726E-E8F7-4A90-BEC6-F4210A6932F7}" destId="{B6486FED-0968-4B39-AE4C-9872FA24AD4E}" srcOrd="0" destOrd="0" presId="urn:microsoft.com/office/officeart/2005/8/layout/radial1"/>
    <dgm:cxn modelId="{09A9462F-B4BB-4752-84A5-6E39BB84D851}" type="presOf" srcId="{F00040BC-240C-47B1-9631-5856AA18525D}" destId="{2D7B8238-6A25-4271-B07B-C135EACE3571}" srcOrd="0" destOrd="0" presId="urn:microsoft.com/office/officeart/2005/8/layout/radial1"/>
    <dgm:cxn modelId="{71B4212E-E8E1-4073-A327-C8302776A845}" srcId="{70FEB5CF-0BB8-4776-89A5-BC193BFCFEF9}" destId="{C4D8171A-2F8D-420A-AC83-5991D7F847A1}" srcOrd="9" destOrd="0" parTransId="{8CA2C64B-5137-4013-94EB-09D617D42F7F}" sibTransId="{E312ADA0-6559-4303-AFED-42DA302714E0}"/>
    <dgm:cxn modelId="{46CC3AD7-843A-4D50-9BAB-2199CF95EEA7}" type="presOf" srcId="{D191030B-9FD7-4612-A3A3-7D84775EEDE9}" destId="{A1CA1A89-994E-4C92-AC8E-6B5D95DBDF6B}" srcOrd="1" destOrd="0" presId="urn:microsoft.com/office/officeart/2005/8/layout/radial1"/>
    <dgm:cxn modelId="{243CFAA8-0C13-4A6D-B1D6-6792784F7DF1}" type="presOf" srcId="{785BED81-37ED-4A7C-BAF7-713CF3C5596E}" destId="{33F6D1DE-AF01-4953-BCAD-5B414EB7C5D6}" srcOrd="0" destOrd="0" presId="urn:microsoft.com/office/officeart/2005/8/layout/radial1"/>
    <dgm:cxn modelId="{8C43F033-B3C5-4892-A567-C8A5F4E5C709}" type="presOf" srcId="{C4D8171A-2F8D-420A-AC83-5991D7F847A1}" destId="{D03FE1D1-5932-4145-A343-717BA214BA60}" srcOrd="0" destOrd="0" presId="urn:microsoft.com/office/officeart/2005/8/layout/radial1"/>
    <dgm:cxn modelId="{05BEC959-8877-465D-8963-DED90E8AC238}" type="presOf" srcId="{FFDCF838-9011-4167-BFB7-BFC588ADC76A}" destId="{4A99264E-FF3B-488A-80A1-374CDD82E392}" srcOrd="0" destOrd="0" presId="urn:microsoft.com/office/officeart/2005/8/layout/radial1"/>
    <dgm:cxn modelId="{248C26E1-6DB0-4ABD-B389-BF3A4A5235C1}" srcId="{70FEB5CF-0BB8-4776-89A5-BC193BFCFEF9}" destId="{F00040BC-240C-47B1-9631-5856AA18525D}" srcOrd="8" destOrd="0" parTransId="{BC485765-7957-4FE8-B650-B852092D4532}" sibTransId="{4457F7F8-7C21-4AB6-8AE1-8CBF4E2F3E3D}"/>
    <dgm:cxn modelId="{34C77715-F289-49E1-B2CD-6F23FA76767D}" type="presOf" srcId="{A03B4353-4DDF-493D-9A64-F9C65582F1B4}" destId="{3153C598-8437-4C46-9CA8-A55218F5FD3C}" srcOrd="1" destOrd="0" presId="urn:microsoft.com/office/officeart/2005/8/layout/radial1"/>
    <dgm:cxn modelId="{4EC2A765-0624-4272-885E-F8FDE459D008}" type="presOf" srcId="{7C54958C-904A-4034-B9B0-5E1F2B488415}" destId="{0C7AFC2D-FCDC-442D-A42E-254821CF394E}" srcOrd="1" destOrd="0" presId="urn:microsoft.com/office/officeart/2005/8/layout/radial1"/>
    <dgm:cxn modelId="{2279AF2B-39D3-489E-9B46-E6BC3E23228D}" srcId="{70FEB5CF-0BB8-4776-89A5-BC193BFCFEF9}" destId="{73469D9E-8C37-4A72-A0D7-935E526B29A1}" srcOrd="5" destOrd="0" parTransId="{A03B4353-4DDF-493D-9A64-F9C65582F1B4}" sibTransId="{C51F7838-FD22-4DC1-933B-C511C206B563}"/>
    <dgm:cxn modelId="{E96C1742-02A0-4153-A49C-5C3581CB0A17}" srcId="{70FEB5CF-0BB8-4776-89A5-BC193BFCFEF9}" destId="{2AF386F0-9E07-420A-8C21-97E999FA6082}" srcOrd="3" destOrd="0" parTransId="{55241DA5-4723-4576-A068-CF37ADDE3407}" sibTransId="{8294628A-4F2D-4435-8C12-BB868F6C66FC}"/>
    <dgm:cxn modelId="{64378A18-9AE3-4EDB-B715-CA0928BF40B6}" type="presOf" srcId="{8CA2C64B-5137-4013-94EB-09D617D42F7F}" destId="{F05955F0-AB2E-45AC-8AAB-B42AF3700347}" srcOrd="0" destOrd="0" presId="urn:microsoft.com/office/officeart/2005/8/layout/radial1"/>
    <dgm:cxn modelId="{A328FCE3-15C3-4980-9D6A-47CDFB8BA704}" type="presOf" srcId="{55241DA5-4723-4576-A068-CF37ADDE3407}" destId="{7DB5B6BD-122D-4B6A-B58A-C5DF1DFBA5B5}" srcOrd="0" destOrd="0" presId="urn:microsoft.com/office/officeart/2005/8/layout/radial1"/>
    <dgm:cxn modelId="{288C3302-3A80-4AAC-9222-77129AC1DE51}" type="presOf" srcId="{A179B136-F490-4BDE-8B05-254FB94F8D52}" destId="{22D347F2-F936-450A-9BE0-AA63419A3256}" srcOrd="0" destOrd="0" presId="urn:microsoft.com/office/officeart/2005/8/layout/radial1"/>
    <dgm:cxn modelId="{BADC7631-4E77-4D78-AA1C-6091E6D58BC7}" srcId="{70FEB5CF-0BB8-4776-89A5-BC193BFCFEF9}" destId="{FE3058CE-56D2-4497-A55B-ED9272E7F83A}" srcOrd="13" destOrd="0" parTransId="{EC15BF0A-8913-459F-882B-0BC699464B26}" sibTransId="{3582C2D7-D7CC-44FA-BDEE-1DABDA4649DB}"/>
    <dgm:cxn modelId="{DC4CE0BC-E8C3-4826-A6B3-4F07CA61FB8A}" srcId="{70FEB5CF-0BB8-4776-89A5-BC193BFCFEF9}" destId="{C703676C-0375-45BF-9F26-00DB24E54CC7}" srcOrd="10" destOrd="0" parTransId="{5486726E-E8F7-4A90-BEC6-F4210A6932F7}" sibTransId="{96A939C3-C748-437C-985D-4003AE3FE0F2}"/>
    <dgm:cxn modelId="{895E898B-2211-4230-9D99-7BFC6DD0BB81}" type="presParOf" srcId="{C629BDB1-DD7C-4472-B843-36416104CC25}" destId="{42094000-3D12-47F3-968E-652346C6A38C}" srcOrd="0" destOrd="0" presId="urn:microsoft.com/office/officeart/2005/8/layout/radial1"/>
    <dgm:cxn modelId="{9B3CDDC0-7490-4B58-BB24-E08EC9CCAF5D}" type="presParOf" srcId="{C629BDB1-DD7C-4472-B843-36416104CC25}" destId="{385156A3-897D-4C52-A686-DE6CBF04F256}" srcOrd="1" destOrd="0" presId="urn:microsoft.com/office/officeart/2005/8/layout/radial1"/>
    <dgm:cxn modelId="{DA040E48-90A3-4825-B018-2457EF7D7A34}" type="presParOf" srcId="{385156A3-897D-4C52-A686-DE6CBF04F256}" destId="{A1CA1A89-994E-4C92-AC8E-6B5D95DBDF6B}" srcOrd="0" destOrd="0" presId="urn:microsoft.com/office/officeart/2005/8/layout/radial1"/>
    <dgm:cxn modelId="{2D5C7BB0-9384-4F86-86AA-2A88F7CD75A9}" type="presParOf" srcId="{C629BDB1-DD7C-4472-B843-36416104CC25}" destId="{DA738CA4-1A3D-41AE-9C37-13F83B191D41}" srcOrd="2" destOrd="0" presId="urn:microsoft.com/office/officeart/2005/8/layout/radial1"/>
    <dgm:cxn modelId="{CD24472F-4AA2-4289-95E4-E75FD2F2D647}" type="presParOf" srcId="{C629BDB1-DD7C-4472-B843-36416104CC25}" destId="{22D347F2-F936-450A-9BE0-AA63419A3256}" srcOrd="3" destOrd="0" presId="urn:microsoft.com/office/officeart/2005/8/layout/radial1"/>
    <dgm:cxn modelId="{2C8D0485-B877-4B2D-8B6D-00DD9EDFD0ED}" type="presParOf" srcId="{22D347F2-F936-450A-9BE0-AA63419A3256}" destId="{26D61185-9154-4027-9CD3-C2F8AE4441B7}" srcOrd="0" destOrd="0" presId="urn:microsoft.com/office/officeart/2005/8/layout/radial1"/>
    <dgm:cxn modelId="{327160D6-A92B-40C9-AF26-4CDB6548A332}" type="presParOf" srcId="{C629BDB1-DD7C-4472-B843-36416104CC25}" destId="{738A5433-B1CC-47C6-8EEC-43FB9F1D8C45}" srcOrd="4" destOrd="0" presId="urn:microsoft.com/office/officeart/2005/8/layout/radial1"/>
    <dgm:cxn modelId="{A6E3848C-53AD-4109-8EC3-460D5585F81D}" type="presParOf" srcId="{C629BDB1-DD7C-4472-B843-36416104CC25}" destId="{C609E844-81F7-4E42-8018-148A87A3B319}" srcOrd="5" destOrd="0" presId="urn:microsoft.com/office/officeart/2005/8/layout/radial1"/>
    <dgm:cxn modelId="{529174BF-6873-46F2-80B6-D51AC7AED43F}" type="presParOf" srcId="{C609E844-81F7-4E42-8018-148A87A3B319}" destId="{0C7AFC2D-FCDC-442D-A42E-254821CF394E}" srcOrd="0" destOrd="0" presId="urn:microsoft.com/office/officeart/2005/8/layout/radial1"/>
    <dgm:cxn modelId="{944297C0-C066-4CDA-B347-E7C6025A44E9}" type="presParOf" srcId="{C629BDB1-DD7C-4472-B843-36416104CC25}" destId="{0DCA6255-9DCF-494E-B439-EAE851D246D7}" srcOrd="6" destOrd="0" presId="urn:microsoft.com/office/officeart/2005/8/layout/radial1"/>
    <dgm:cxn modelId="{4A0A02C8-92CF-464F-8940-1220860E8EC9}" type="presParOf" srcId="{C629BDB1-DD7C-4472-B843-36416104CC25}" destId="{7DB5B6BD-122D-4B6A-B58A-C5DF1DFBA5B5}" srcOrd="7" destOrd="0" presId="urn:microsoft.com/office/officeart/2005/8/layout/radial1"/>
    <dgm:cxn modelId="{FA067443-401D-4B15-B6B8-42D7A0FE372E}" type="presParOf" srcId="{7DB5B6BD-122D-4B6A-B58A-C5DF1DFBA5B5}" destId="{820A06E9-A490-4CD4-88EC-6D0BBFD5E9C3}" srcOrd="0" destOrd="0" presId="urn:microsoft.com/office/officeart/2005/8/layout/radial1"/>
    <dgm:cxn modelId="{ADBE4D2D-3E88-4E74-8A1A-612059D2BECF}" type="presParOf" srcId="{C629BDB1-DD7C-4472-B843-36416104CC25}" destId="{D5BAB8E3-222C-437C-A71B-0CD48876BA8E}" srcOrd="8" destOrd="0" presId="urn:microsoft.com/office/officeart/2005/8/layout/radial1"/>
    <dgm:cxn modelId="{679D25DE-D958-41BA-87DE-C6548DA5EE3F}" type="presParOf" srcId="{C629BDB1-DD7C-4472-B843-36416104CC25}" destId="{F0654DB0-B38E-4BB1-A5DE-FC2296F68B90}" srcOrd="9" destOrd="0" presId="urn:microsoft.com/office/officeart/2005/8/layout/radial1"/>
    <dgm:cxn modelId="{42497C3D-7AF5-45F1-B194-7092241B4AC3}" type="presParOf" srcId="{F0654DB0-B38E-4BB1-A5DE-FC2296F68B90}" destId="{ABD42B14-3386-4256-8334-4CD775679F32}" srcOrd="0" destOrd="0" presId="urn:microsoft.com/office/officeart/2005/8/layout/radial1"/>
    <dgm:cxn modelId="{BF4CA639-EBA1-4B7D-A20C-0FEDAC4FC75A}" type="presParOf" srcId="{C629BDB1-DD7C-4472-B843-36416104CC25}" destId="{33F6D1DE-AF01-4953-BCAD-5B414EB7C5D6}" srcOrd="10" destOrd="0" presId="urn:microsoft.com/office/officeart/2005/8/layout/radial1"/>
    <dgm:cxn modelId="{7A397D71-6E27-4344-B23E-4423D1471A47}" type="presParOf" srcId="{C629BDB1-DD7C-4472-B843-36416104CC25}" destId="{F7CAD477-280B-4584-8AAF-9C55D5D6A508}" srcOrd="11" destOrd="0" presId="urn:microsoft.com/office/officeart/2005/8/layout/radial1"/>
    <dgm:cxn modelId="{E0B9F901-6C08-4A08-A2FF-B09D4C46F58C}" type="presParOf" srcId="{F7CAD477-280B-4584-8AAF-9C55D5D6A508}" destId="{3153C598-8437-4C46-9CA8-A55218F5FD3C}" srcOrd="0" destOrd="0" presId="urn:microsoft.com/office/officeart/2005/8/layout/radial1"/>
    <dgm:cxn modelId="{9E821427-F1D3-413B-B7C4-4AF8D6897755}" type="presParOf" srcId="{C629BDB1-DD7C-4472-B843-36416104CC25}" destId="{58BC006F-2188-4A6B-BFEF-0115DF3355CC}" srcOrd="12" destOrd="0" presId="urn:microsoft.com/office/officeart/2005/8/layout/radial1"/>
    <dgm:cxn modelId="{56DB4B49-D675-4BDD-A12A-BF8014808541}" type="presParOf" srcId="{C629BDB1-DD7C-4472-B843-36416104CC25}" destId="{A3A39B2B-1AE6-4ACB-9DC2-2CD79F1992B2}" srcOrd="13" destOrd="0" presId="urn:microsoft.com/office/officeart/2005/8/layout/radial1"/>
    <dgm:cxn modelId="{7DAEFB4A-9BC0-458A-963D-90A7C7030C46}" type="presParOf" srcId="{A3A39B2B-1AE6-4ACB-9DC2-2CD79F1992B2}" destId="{14DC1315-69E7-4856-AAE5-B90EB70C6EEC}" srcOrd="0" destOrd="0" presId="urn:microsoft.com/office/officeart/2005/8/layout/radial1"/>
    <dgm:cxn modelId="{9D53AA43-38EA-4891-AEC3-B771BF4E79D9}" type="presParOf" srcId="{C629BDB1-DD7C-4472-B843-36416104CC25}" destId="{EB3ECBFF-8EC7-4749-9142-D7438D33D80C}" srcOrd="14" destOrd="0" presId="urn:microsoft.com/office/officeart/2005/8/layout/radial1"/>
    <dgm:cxn modelId="{1123C7B5-902D-43FC-9E77-03B842D0D507}" type="presParOf" srcId="{C629BDB1-DD7C-4472-B843-36416104CC25}" destId="{9AA99FC1-CB8C-4604-9291-8434CCC832A0}" srcOrd="15" destOrd="0" presId="urn:microsoft.com/office/officeart/2005/8/layout/radial1"/>
    <dgm:cxn modelId="{93331FC3-7C58-4ABC-959C-C85E9070A4B5}" type="presParOf" srcId="{9AA99FC1-CB8C-4604-9291-8434CCC832A0}" destId="{9FC839F3-44AF-4917-97F0-F7B170F9B781}" srcOrd="0" destOrd="0" presId="urn:microsoft.com/office/officeart/2005/8/layout/radial1"/>
    <dgm:cxn modelId="{CBC1FBEB-E0CD-42CE-B8F4-81BF5B6B32B3}" type="presParOf" srcId="{C629BDB1-DD7C-4472-B843-36416104CC25}" destId="{350988F3-CEC3-44BD-9BB0-85C1DB83B191}" srcOrd="16" destOrd="0" presId="urn:microsoft.com/office/officeart/2005/8/layout/radial1"/>
    <dgm:cxn modelId="{201BDF9F-BE4C-4074-8CA5-8D8927A4098C}" type="presParOf" srcId="{C629BDB1-DD7C-4472-B843-36416104CC25}" destId="{F8FA18B0-DE3E-40BD-9FEC-CB7304A076BA}" srcOrd="17" destOrd="0" presId="urn:microsoft.com/office/officeart/2005/8/layout/radial1"/>
    <dgm:cxn modelId="{C6F09F7F-D96F-4059-8CFF-BE1E6A2B5DA4}" type="presParOf" srcId="{F8FA18B0-DE3E-40BD-9FEC-CB7304A076BA}" destId="{BB91333B-F362-41D2-B216-EAE2FDECAD3E}" srcOrd="0" destOrd="0" presId="urn:microsoft.com/office/officeart/2005/8/layout/radial1"/>
    <dgm:cxn modelId="{BE30869C-B0B3-40A2-966A-77396C787E4D}" type="presParOf" srcId="{C629BDB1-DD7C-4472-B843-36416104CC25}" destId="{2D7B8238-6A25-4271-B07B-C135EACE3571}" srcOrd="18" destOrd="0" presId="urn:microsoft.com/office/officeart/2005/8/layout/radial1"/>
    <dgm:cxn modelId="{072E8218-C107-4667-82D6-F64AAD695FE3}" type="presParOf" srcId="{C629BDB1-DD7C-4472-B843-36416104CC25}" destId="{F05955F0-AB2E-45AC-8AAB-B42AF3700347}" srcOrd="19" destOrd="0" presId="urn:microsoft.com/office/officeart/2005/8/layout/radial1"/>
    <dgm:cxn modelId="{F538DFC2-971D-4B4B-A05C-6457B6FDF5A7}" type="presParOf" srcId="{F05955F0-AB2E-45AC-8AAB-B42AF3700347}" destId="{27305DC6-7D79-4FB0-B825-B2FF8436D89D}" srcOrd="0" destOrd="0" presId="urn:microsoft.com/office/officeart/2005/8/layout/radial1"/>
    <dgm:cxn modelId="{BB187724-589E-4B68-B9F1-92031CA65196}" type="presParOf" srcId="{C629BDB1-DD7C-4472-B843-36416104CC25}" destId="{D03FE1D1-5932-4145-A343-717BA214BA60}" srcOrd="20" destOrd="0" presId="urn:microsoft.com/office/officeart/2005/8/layout/radial1"/>
    <dgm:cxn modelId="{E128AAEA-BB72-43B0-B4B9-D817CE9DEB56}" type="presParOf" srcId="{C629BDB1-DD7C-4472-B843-36416104CC25}" destId="{B6486FED-0968-4B39-AE4C-9872FA24AD4E}" srcOrd="21" destOrd="0" presId="urn:microsoft.com/office/officeart/2005/8/layout/radial1"/>
    <dgm:cxn modelId="{B9CE9645-078E-4B2C-893D-3ADEF9DE9D28}" type="presParOf" srcId="{B6486FED-0968-4B39-AE4C-9872FA24AD4E}" destId="{B5AE84AF-DA45-4589-8434-FB541CBF48D7}" srcOrd="0" destOrd="0" presId="urn:microsoft.com/office/officeart/2005/8/layout/radial1"/>
    <dgm:cxn modelId="{618B9E87-80CD-49A2-B90E-4875BA057F93}" type="presParOf" srcId="{C629BDB1-DD7C-4472-B843-36416104CC25}" destId="{FEA3C195-481F-4ED0-92A0-ED747D3EC226}" srcOrd="22" destOrd="0" presId="urn:microsoft.com/office/officeart/2005/8/layout/radial1"/>
    <dgm:cxn modelId="{1592E59B-D6C2-4C37-B78F-BF4BFC66F694}" type="presParOf" srcId="{C629BDB1-DD7C-4472-B843-36416104CC25}" destId="{4A99264E-FF3B-488A-80A1-374CDD82E392}" srcOrd="23" destOrd="0" presId="urn:microsoft.com/office/officeart/2005/8/layout/radial1"/>
    <dgm:cxn modelId="{1BAFF861-6604-4FF2-84C6-7C83E08E9318}" type="presParOf" srcId="{4A99264E-FF3B-488A-80A1-374CDD82E392}" destId="{B45A4163-5484-4683-8B3B-59320F432F2E}" srcOrd="0" destOrd="0" presId="urn:microsoft.com/office/officeart/2005/8/layout/radial1"/>
    <dgm:cxn modelId="{886AAFCB-06E4-4B50-BF0F-02CD72BBAF16}" type="presParOf" srcId="{C629BDB1-DD7C-4472-B843-36416104CC25}" destId="{18699D8A-DFF7-4438-A3C3-265088E309D0}" srcOrd="24" destOrd="0" presId="urn:microsoft.com/office/officeart/2005/8/layout/radial1"/>
    <dgm:cxn modelId="{8A878FAD-71A2-403B-B315-2C5CBB0AC821}" type="presParOf" srcId="{C629BDB1-DD7C-4472-B843-36416104CC25}" destId="{B77B2F91-2B4B-47EC-AEEE-0CDC40CD498E}" srcOrd="25" destOrd="0" presId="urn:microsoft.com/office/officeart/2005/8/layout/radial1"/>
    <dgm:cxn modelId="{EAA03E57-8804-4DC0-B8DD-31EBA11A6834}" type="presParOf" srcId="{B77B2F91-2B4B-47EC-AEEE-0CDC40CD498E}" destId="{2ABF2C62-2B36-444B-BF8C-7AAA55A54762}" srcOrd="0" destOrd="0" presId="urn:microsoft.com/office/officeart/2005/8/layout/radial1"/>
    <dgm:cxn modelId="{D4E9E76B-F94F-4362-99BD-5CDF39B37AF7}" type="presParOf" srcId="{C629BDB1-DD7C-4472-B843-36416104CC25}" destId="{2FB65AC3-8241-4030-AB22-9250966CED4C}" srcOrd="26" destOrd="0" presId="urn:microsoft.com/office/officeart/2005/8/layout/radial1"/>
    <dgm:cxn modelId="{6BAB3FF8-3773-4301-B21B-9A57C6D520B1}" type="presParOf" srcId="{C629BDB1-DD7C-4472-B843-36416104CC25}" destId="{663B5811-23F1-4E87-A51C-03347BEAFE7F}" srcOrd="27" destOrd="0" presId="urn:microsoft.com/office/officeart/2005/8/layout/radial1"/>
    <dgm:cxn modelId="{3883405A-44E4-4037-8CD7-7D1CAB6BCA7D}" type="presParOf" srcId="{663B5811-23F1-4E87-A51C-03347BEAFE7F}" destId="{099A52E7-F68C-44E4-A845-CC3C34545D6D}" srcOrd="0" destOrd="0" presId="urn:microsoft.com/office/officeart/2005/8/layout/radial1"/>
    <dgm:cxn modelId="{8F4F1704-7589-4100-B84C-A2E07083C615}" type="presParOf" srcId="{C629BDB1-DD7C-4472-B843-36416104CC25}" destId="{79A76B1A-FCE7-4017-A1B5-AEB292513F42}" srcOrd="2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094000-3D12-47F3-968E-652346C6A38C}">
      <dsp:nvSpPr>
        <dsp:cNvPr id="0" name=""/>
        <dsp:cNvSpPr/>
      </dsp:nvSpPr>
      <dsp:spPr>
        <a:xfrm>
          <a:off x="3658376" y="1601805"/>
          <a:ext cx="1520381" cy="12367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Narrow" panose="020B0606020202030204" pitchFamily="34" charset="0"/>
            </a:rPr>
            <a:t>Национальные проекты</a:t>
          </a:r>
          <a:endParaRPr lang="ru-RU" sz="1400" kern="1200" dirty="0">
            <a:latin typeface="Arial Narrow" panose="020B0606020202030204" pitchFamily="34" charset="0"/>
          </a:endParaRPr>
        </a:p>
      </dsp:txBody>
      <dsp:txXfrm>
        <a:off x="3881031" y="1782918"/>
        <a:ext cx="1075071" cy="874494"/>
      </dsp:txXfrm>
    </dsp:sp>
    <dsp:sp modelId="{385156A3-897D-4C52-A686-DE6CBF04F256}">
      <dsp:nvSpPr>
        <dsp:cNvPr id="0" name=""/>
        <dsp:cNvSpPr/>
      </dsp:nvSpPr>
      <dsp:spPr>
        <a:xfrm rot="16351732">
          <a:off x="3998897" y="1128263"/>
          <a:ext cx="935188" cy="13603"/>
        </a:xfrm>
        <a:custGeom>
          <a:avLst/>
          <a:gdLst/>
          <a:ahLst/>
          <a:cxnLst/>
          <a:rect l="0" t="0" r="0" b="0"/>
          <a:pathLst>
            <a:path>
              <a:moveTo>
                <a:pt x="0" y="6801"/>
              </a:moveTo>
              <a:lnTo>
                <a:pt x="935188" y="680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Arial Narrow" panose="020B0606020202030204" pitchFamily="34" charset="0"/>
          </a:endParaRPr>
        </a:p>
      </dsp:txBody>
      <dsp:txXfrm>
        <a:off x="4443111" y="1111685"/>
        <a:ext cx="46759" cy="46759"/>
      </dsp:txXfrm>
    </dsp:sp>
    <dsp:sp modelId="{DA738CA4-1A3D-41AE-9C37-13F83B191D41}">
      <dsp:nvSpPr>
        <dsp:cNvPr id="0" name=""/>
        <dsp:cNvSpPr/>
      </dsp:nvSpPr>
      <dsp:spPr>
        <a:xfrm>
          <a:off x="3946910" y="25188"/>
          <a:ext cx="1108807" cy="64284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anose="020B0606020202030204" pitchFamily="34" charset="0"/>
            </a:rPr>
            <a:t>Демография</a:t>
          </a:r>
          <a:endParaRPr lang="ru-RU" sz="1200" kern="1200" dirty="0">
            <a:latin typeface="Arial Narrow" panose="020B0606020202030204" pitchFamily="34" charset="0"/>
          </a:endParaRPr>
        </a:p>
      </dsp:txBody>
      <dsp:txXfrm>
        <a:off x="4109291" y="119330"/>
        <a:ext cx="784045" cy="454558"/>
      </dsp:txXfrm>
    </dsp:sp>
    <dsp:sp modelId="{22D347F2-F936-450A-9BE0-AA63419A3256}">
      <dsp:nvSpPr>
        <dsp:cNvPr id="0" name=""/>
        <dsp:cNvSpPr/>
      </dsp:nvSpPr>
      <dsp:spPr>
        <a:xfrm rot="18493912">
          <a:off x="4584197" y="1188781"/>
          <a:ext cx="1283117" cy="13603"/>
        </a:xfrm>
        <a:custGeom>
          <a:avLst/>
          <a:gdLst/>
          <a:ahLst/>
          <a:cxnLst/>
          <a:rect l="0" t="0" r="0" b="0"/>
          <a:pathLst>
            <a:path>
              <a:moveTo>
                <a:pt x="0" y="6801"/>
              </a:moveTo>
              <a:lnTo>
                <a:pt x="1283117" y="680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Arial Narrow" panose="020B0606020202030204" pitchFamily="34" charset="0"/>
          </a:endParaRPr>
        </a:p>
      </dsp:txBody>
      <dsp:txXfrm>
        <a:off x="5193678" y="1163505"/>
        <a:ext cx="64155" cy="64155"/>
      </dsp:txXfrm>
    </dsp:sp>
    <dsp:sp modelId="{738A5433-B1CC-47C6-8EEC-43FB9F1D8C45}">
      <dsp:nvSpPr>
        <dsp:cNvPr id="0" name=""/>
        <dsp:cNvSpPr/>
      </dsp:nvSpPr>
      <dsp:spPr>
        <a:xfrm>
          <a:off x="5052998" y="63378"/>
          <a:ext cx="1623024" cy="64284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anose="020B0606020202030204" pitchFamily="34" charset="0"/>
            </a:rPr>
            <a:t>Здравоохранение</a:t>
          </a:r>
          <a:endParaRPr lang="ru-RU" sz="1200" kern="1200" dirty="0">
            <a:latin typeface="Arial Narrow" panose="020B0606020202030204" pitchFamily="34" charset="0"/>
          </a:endParaRPr>
        </a:p>
      </dsp:txBody>
      <dsp:txXfrm>
        <a:off x="5290684" y="157520"/>
        <a:ext cx="1147652" cy="454558"/>
      </dsp:txXfrm>
    </dsp:sp>
    <dsp:sp modelId="{C609E844-81F7-4E42-8018-148A87A3B319}">
      <dsp:nvSpPr>
        <dsp:cNvPr id="0" name=""/>
        <dsp:cNvSpPr/>
      </dsp:nvSpPr>
      <dsp:spPr>
        <a:xfrm rot="19841737">
          <a:off x="4907215" y="1338005"/>
          <a:ext cx="2141882" cy="13603"/>
        </a:xfrm>
        <a:custGeom>
          <a:avLst/>
          <a:gdLst/>
          <a:ahLst/>
          <a:cxnLst/>
          <a:rect l="0" t="0" r="0" b="0"/>
          <a:pathLst>
            <a:path>
              <a:moveTo>
                <a:pt x="0" y="6801"/>
              </a:moveTo>
              <a:lnTo>
                <a:pt x="2141882" y="680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Arial Narrow" panose="020B0606020202030204" pitchFamily="34" charset="0"/>
          </a:endParaRPr>
        </a:p>
      </dsp:txBody>
      <dsp:txXfrm>
        <a:off x="5924609" y="1291260"/>
        <a:ext cx="107094" cy="107094"/>
      </dsp:txXfrm>
    </dsp:sp>
    <dsp:sp modelId="{0DCA6255-9DCF-494E-B439-EAE851D246D7}">
      <dsp:nvSpPr>
        <dsp:cNvPr id="0" name=""/>
        <dsp:cNvSpPr/>
      </dsp:nvSpPr>
      <dsp:spPr>
        <a:xfrm>
          <a:off x="6694066" y="258575"/>
          <a:ext cx="1293445" cy="64284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anose="020B0606020202030204" pitchFamily="34" charset="0"/>
            </a:rPr>
            <a:t>Образование</a:t>
          </a:r>
          <a:endParaRPr lang="ru-RU" sz="1200" kern="1200" dirty="0">
            <a:latin typeface="Arial Narrow" panose="020B0606020202030204" pitchFamily="34" charset="0"/>
          </a:endParaRPr>
        </a:p>
      </dsp:txBody>
      <dsp:txXfrm>
        <a:off x="6883487" y="352717"/>
        <a:ext cx="914603" cy="454558"/>
      </dsp:txXfrm>
    </dsp:sp>
    <dsp:sp modelId="{7DB5B6BD-122D-4B6A-B58A-C5DF1DFBA5B5}">
      <dsp:nvSpPr>
        <dsp:cNvPr id="0" name=""/>
        <dsp:cNvSpPr/>
      </dsp:nvSpPr>
      <dsp:spPr>
        <a:xfrm rot="20546128">
          <a:off x="5090915" y="1755491"/>
          <a:ext cx="1548305" cy="13603"/>
        </a:xfrm>
        <a:custGeom>
          <a:avLst/>
          <a:gdLst/>
          <a:ahLst/>
          <a:cxnLst/>
          <a:rect l="0" t="0" r="0" b="0"/>
          <a:pathLst>
            <a:path>
              <a:moveTo>
                <a:pt x="0" y="6801"/>
              </a:moveTo>
              <a:lnTo>
                <a:pt x="1548305" y="680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Arial Narrow" panose="020B0606020202030204" pitchFamily="34" charset="0"/>
          </a:endParaRPr>
        </a:p>
      </dsp:txBody>
      <dsp:txXfrm>
        <a:off x="5826360" y="1723586"/>
        <a:ext cx="77415" cy="77415"/>
      </dsp:txXfrm>
    </dsp:sp>
    <dsp:sp modelId="{D5BAB8E3-222C-437C-A71B-0CD48876BA8E}">
      <dsp:nvSpPr>
        <dsp:cNvPr id="0" name=""/>
        <dsp:cNvSpPr/>
      </dsp:nvSpPr>
      <dsp:spPr>
        <a:xfrm>
          <a:off x="6432820" y="1008720"/>
          <a:ext cx="1594989" cy="64284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anose="020B0606020202030204" pitchFamily="34" charset="0"/>
            </a:rPr>
            <a:t>Жилье и городская среда</a:t>
          </a:r>
          <a:endParaRPr lang="ru-RU" sz="1200" kern="1200" dirty="0">
            <a:latin typeface="Arial Narrow" panose="020B0606020202030204" pitchFamily="34" charset="0"/>
          </a:endParaRPr>
        </a:p>
      </dsp:txBody>
      <dsp:txXfrm>
        <a:off x="6666401" y="1102862"/>
        <a:ext cx="1127827" cy="454558"/>
      </dsp:txXfrm>
    </dsp:sp>
    <dsp:sp modelId="{F0654DB0-B38E-4BB1-A5DE-FC2296F68B90}">
      <dsp:nvSpPr>
        <dsp:cNvPr id="0" name=""/>
        <dsp:cNvSpPr/>
      </dsp:nvSpPr>
      <dsp:spPr>
        <a:xfrm rot="21429267">
          <a:off x="5176575" y="2144743"/>
          <a:ext cx="1245098" cy="13603"/>
        </a:xfrm>
        <a:custGeom>
          <a:avLst/>
          <a:gdLst/>
          <a:ahLst/>
          <a:cxnLst/>
          <a:rect l="0" t="0" r="0" b="0"/>
          <a:pathLst>
            <a:path>
              <a:moveTo>
                <a:pt x="0" y="6801"/>
              </a:moveTo>
              <a:lnTo>
                <a:pt x="1245098" y="680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Arial Narrow" panose="020B0606020202030204" pitchFamily="34" charset="0"/>
          </a:endParaRPr>
        </a:p>
      </dsp:txBody>
      <dsp:txXfrm>
        <a:off x="5767996" y="2120417"/>
        <a:ext cx="62254" cy="62254"/>
      </dsp:txXfrm>
    </dsp:sp>
    <dsp:sp modelId="{33F6D1DE-AF01-4953-BCAD-5B414EB7C5D6}">
      <dsp:nvSpPr>
        <dsp:cNvPr id="0" name=""/>
        <dsp:cNvSpPr/>
      </dsp:nvSpPr>
      <dsp:spPr>
        <a:xfrm>
          <a:off x="6419147" y="1773027"/>
          <a:ext cx="1057335" cy="64284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anose="020B0606020202030204" pitchFamily="34" charset="0"/>
            </a:rPr>
            <a:t>Экология</a:t>
          </a:r>
          <a:endParaRPr lang="ru-RU" sz="1200" kern="1200" dirty="0">
            <a:latin typeface="Arial Narrow" panose="020B0606020202030204" pitchFamily="34" charset="0"/>
          </a:endParaRPr>
        </a:p>
      </dsp:txBody>
      <dsp:txXfrm>
        <a:off x="6573990" y="1867169"/>
        <a:ext cx="747649" cy="454558"/>
      </dsp:txXfrm>
    </dsp:sp>
    <dsp:sp modelId="{F7CAD477-280B-4584-8AAF-9C55D5D6A508}">
      <dsp:nvSpPr>
        <dsp:cNvPr id="0" name=""/>
        <dsp:cNvSpPr/>
      </dsp:nvSpPr>
      <dsp:spPr>
        <a:xfrm rot="973836">
          <a:off x="5108499" y="2602689"/>
          <a:ext cx="1294943" cy="13603"/>
        </a:xfrm>
        <a:custGeom>
          <a:avLst/>
          <a:gdLst/>
          <a:ahLst/>
          <a:cxnLst/>
          <a:rect l="0" t="0" r="0" b="0"/>
          <a:pathLst>
            <a:path>
              <a:moveTo>
                <a:pt x="0" y="6801"/>
              </a:moveTo>
              <a:lnTo>
                <a:pt x="1294943" y="680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Arial Narrow" panose="020B0606020202030204" pitchFamily="34" charset="0"/>
          </a:endParaRPr>
        </a:p>
      </dsp:txBody>
      <dsp:txXfrm>
        <a:off x="5723597" y="2577118"/>
        <a:ext cx="64747" cy="64747"/>
      </dsp:txXfrm>
    </dsp:sp>
    <dsp:sp modelId="{58BC006F-2188-4A6B-BFEF-0115DF3355CC}">
      <dsp:nvSpPr>
        <dsp:cNvPr id="0" name=""/>
        <dsp:cNvSpPr/>
      </dsp:nvSpPr>
      <dsp:spPr>
        <a:xfrm>
          <a:off x="5956948" y="2735215"/>
          <a:ext cx="2218823" cy="51147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anose="020B0606020202030204" pitchFamily="34" charset="0"/>
            </a:rPr>
            <a:t>Безопасные качественные  дороги</a:t>
          </a:r>
          <a:endParaRPr lang="ru-RU" sz="1200" kern="1200" dirty="0">
            <a:latin typeface="Arial Narrow" panose="020B0606020202030204" pitchFamily="34" charset="0"/>
          </a:endParaRPr>
        </a:p>
      </dsp:txBody>
      <dsp:txXfrm>
        <a:off x="6281887" y="2810119"/>
        <a:ext cx="1568945" cy="361670"/>
      </dsp:txXfrm>
    </dsp:sp>
    <dsp:sp modelId="{A3A39B2B-1AE6-4ACB-9DC2-2CD79F1992B2}">
      <dsp:nvSpPr>
        <dsp:cNvPr id="0" name=""/>
        <dsp:cNvSpPr/>
      </dsp:nvSpPr>
      <dsp:spPr>
        <a:xfrm rot="2476934">
          <a:off x="4788436" y="3056614"/>
          <a:ext cx="1181166" cy="13603"/>
        </a:xfrm>
        <a:custGeom>
          <a:avLst/>
          <a:gdLst/>
          <a:ahLst/>
          <a:cxnLst/>
          <a:rect l="0" t="0" r="0" b="0"/>
          <a:pathLst>
            <a:path>
              <a:moveTo>
                <a:pt x="0" y="6801"/>
              </a:moveTo>
              <a:lnTo>
                <a:pt x="1181166" y="680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Arial Narrow" panose="020B0606020202030204" pitchFamily="34" charset="0"/>
          </a:endParaRPr>
        </a:p>
      </dsp:txBody>
      <dsp:txXfrm>
        <a:off x="5349490" y="3033886"/>
        <a:ext cx="59058" cy="59058"/>
      </dsp:txXfrm>
    </dsp:sp>
    <dsp:sp modelId="{EB3ECBFF-8EC7-4749-9142-D7438D33D80C}">
      <dsp:nvSpPr>
        <dsp:cNvPr id="0" name=""/>
        <dsp:cNvSpPr/>
      </dsp:nvSpPr>
      <dsp:spPr>
        <a:xfrm>
          <a:off x="5247567" y="3430071"/>
          <a:ext cx="1830328" cy="64284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anose="020B0606020202030204" pitchFamily="34" charset="0"/>
            </a:rPr>
            <a:t>Производительность труда </a:t>
          </a:r>
          <a:endParaRPr lang="ru-RU" sz="1200" kern="1200" dirty="0">
            <a:latin typeface="Arial Narrow" panose="020B0606020202030204" pitchFamily="34" charset="0"/>
          </a:endParaRPr>
        </a:p>
      </dsp:txBody>
      <dsp:txXfrm>
        <a:off x="5515612" y="3524213"/>
        <a:ext cx="1294238" cy="454558"/>
      </dsp:txXfrm>
    </dsp:sp>
    <dsp:sp modelId="{9AA99FC1-CB8C-4604-9291-8434CCC832A0}">
      <dsp:nvSpPr>
        <dsp:cNvPr id="0" name=""/>
        <dsp:cNvSpPr/>
      </dsp:nvSpPr>
      <dsp:spPr>
        <a:xfrm rot="4826304">
          <a:off x="4156336" y="3258131"/>
          <a:ext cx="876438" cy="13603"/>
        </a:xfrm>
        <a:custGeom>
          <a:avLst/>
          <a:gdLst/>
          <a:ahLst/>
          <a:cxnLst/>
          <a:rect l="0" t="0" r="0" b="0"/>
          <a:pathLst>
            <a:path>
              <a:moveTo>
                <a:pt x="0" y="6801"/>
              </a:moveTo>
              <a:lnTo>
                <a:pt x="876438" y="680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Arial Narrow" panose="020B0606020202030204" pitchFamily="34" charset="0"/>
          </a:endParaRPr>
        </a:p>
      </dsp:txBody>
      <dsp:txXfrm>
        <a:off x="4572645" y="3243022"/>
        <a:ext cx="43821" cy="43821"/>
      </dsp:txXfrm>
    </dsp:sp>
    <dsp:sp modelId="{350988F3-CEC3-44BD-9BB0-85C1DB83B191}">
      <dsp:nvSpPr>
        <dsp:cNvPr id="0" name=""/>
        <dsp:cNvSpPr/>
      </dsp:nvSpPr>
      <dsp:spPr>
        <a:xfrm>
          <a:off x="4091883" y="3695881"/>
          <a:ext cx="1258815" cy="64284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anose="020B0606020202030204" pitchFamily="34" charset="0"/>
            </a:rPr>
            <a:t>Наука и университеты</a:t>
          </a:r>
          <a:endParaRPr lang="ru-RU" sz="1200" kern="1200" dirty="0">
            <a:latin typeface="Arial Narrow" panose="020B0606020202030204" pitchFamily="34" charset="0"/>
          </a:endParaRPr>
        </a:p>
      </dsp:txBody>
      <dsp:txXfrm>
        <a:off x="4276232" y="3790023"/>
        <a:ext cx="890117" cy="454558"/>
      </dsp:txXfrm>
    </dsp:sp>
    <dsp:sp modelId="{F8FA18B0-DE3E-40BD-9FEC-CB7304A076BA}">
      <dsp:nvSpPr>
        <dsp:cNvPr id="0" name=""/>
        <dsp:cNvSpPr/>
      </dsp:nvSpPr>
      <dsp:spPr>
        <a:xfrm rot="7056728">
          <a:off x="3349714" y="3249327"/>
          <a:ext cx="1053969" cy="13603"/>
        </a:xfrm>
        <a:custGeom>
          <a:avLst/>
          <a:gdLst/>
          <a:ahLst/>
          <a:cxnLst/>
          <a:rect l="0" t="0" r="0" b="0"/>
          <a:pathLst>
            <a:path>
              <a:moveTo>
                <a:pt x="0" y="6801"/>
              </a:moveTo>
              <a:lnTo>
                <a:pt x="1053969" y="680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Arial Narrow" panose="020B0606020202030204" pitchFamily="34" charset="0"/>
          </a:endParaRPr>
        </a:p>
      </dsp:txBody>
      <dsp:txXfrm rot="10800000">
        <a:off x="3850349" y="3229780"/>
        <a:ext cx="52698" cy="52698"/>
      </dsp:txXfrm>
    </dsp:sp>
    <dsp:sp modelId="{2D7B8238-6A25-4271-B07B-C135EACE3571}">
      <dsp:nvSpPr>
        <dsp:cNvPr id="0" name=""/>
        <dsp:cNvSpPr/>
      </dsp:nvSpPr>
      <dsp:spPr>
        <a:xfrm>
          <a:off x="2861003" y="3711517"/>
          <a:ext cx="1218759" cy="64284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anose="020B0606020202030204" pitchFamily="34" charset="0"/>
            </a:rPr>
            <a:t>Цифровая экономика</a:t>
          </a:r>
          <a:endParaRPr lang="ru-RU" sz="1200" kern="1200" dirty="0">
            <a:latin typeface="Arial Narrow" panose="020B0606020202030204" pitchFamily="34" charset="0"/>
          </a:endParaRPr>
        </a:p>
      </dsp:txBody>
      <dsp:txXfrm>
        <a:off x="3039486" y="3805659"/>
        <a:ext cx="861793" cy="454558"/>
      </dsp:txXfrm>
    </dsp:sp>
    <dsp:sp modelId="{F05955F0-AB2E-45AC-8AAB-B42AF3700347}">
      <dsp:nvSpPr>
        <dsp:cNvPr id="0" name=""/>
        <dsp:cNvSpPr/>
      </dsp:nvSpPr>
      <dsp:spPr>
        <a:xfrm rot="8393721">
          <a:off x="2557704" y="3144607"/>
          <a:ext cx="1510314" cy="13603"/>
        </a:xfrm>
        <a:custGeom>
          <a:avLst/>
          <a:gdLst/>
          <a:ahLst/>
          <a:cxnLst/>
          <a:rect l="0" t="0" r="0" b="0"/>
          <a:pathLst>
            <a:path>
              <a:moveTo>
                <a:pt x="0" y="6801"/>
              </a:moveTo>
              <a:lnTo>
                <a:pt x="1510314" y="680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Arial Narrow" panose="020B0606020202030204" pitchFamily="34" charset="0"/>
          </a:endParaRPr>
        </a:p>
      </dsp:txBody>
      <dsp:txXfrm rot="10800000">
        <a:off x="3275103" y="3113651"/>
        <a:ext cx="75515" cy="75515"/>
      </dsp:txXfrm>
    </dsp:sp>
    <dsp:sp modelId="{D03FE1D1-5932-4145-A343-717BA214BA60}">
      <dsp:nvSpPr>
        <dsp:cNvPr id="0" name=""/>
        <dsp:cNvSpPr/>
      </dsp:nvSpPr>
      <dsp:spPr>
        <a:xfrm>
          <a:off x="2048446" y="3551207"/>
          <a:ext cx="816159" cy="64284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anose="020B0606020202030204" pitchFamily="34" charset="0"/>
            </a:rPr>
            <a:t>Культура</a:t>
          </a:r>
          <a:endParaRPr lang="ru-RU" sz="1200" kern="1200" dirty="0">
            <a:latin typeface="Arial Narrow" panose="020B0606020202030204" pitchFamily="34" charset="0"/>
          </a:endParaRPr>
        </a:p>
      </dsp:txBody>
      <dsp:txXfrm>
        <a:off x="2167970" y="3645349"/>
        <a:ext cx="577111" cy="454558"/>
      </dsp:txXfrm>
    </dsp:sp>
    <dsp:sp modelId="{B6486FED-0968-4B39-AE4C-9872FA24AD4E}">
      <dsp:nvSpPr>
        <dsp:cNvPr id="0" name=""/>
        <dsp:cNvSpPr/>
      </dsp:nvSpPr>
      <dsp:spPr>
        <a:xfrm rot="9820371">
          <a:off x="2638351" y="2575654"/>
          <a:ext cx="1086906" cy="13603"/>
        </a:xfrm>
        <a:custGeom>
          <a:avLst/>
          <a:gdLst/>
          <a:ahLst/>
          <a:cxnLst/>
          <a:rect l="0" t="0" r="0" b="0"/>
          <a:pathLst>
            <a:path>
              <a:moveTo>
                <a:pt x="0" y="6801"/>
              </a:moveTo>
              <a:lnTo>
                <a:pt x="1086906" y="680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Arial Narrow" panose="020B0606020202030204" pitchFamily="34" charset="0"/>
          </a:endParaRPr>
        </a:p>
      </dsp:txBody>
      <dsp:txXfrm rot="10800000">
        <a:off x="3154632" y="2555283"/>
        <a:ext cx="54345" cy="54345"/>
      </dsp:txXfrm>
    </dsp:sp>
    <dsp:sp modelId="{FEA3C195-481F-4ED0-92A0-ED747D3EC226}">
      <dsp:nvSpPr>
        <dsp:cNvPr id="0" name=""/>
        <dsp:cNvSpPr/>
      </dsp:nvSpPr>
      <dsp:spPr>
        <a:xfrm>
          <a:off x="560311" y="2461601"/>
          <a:ext cx="2257606" cy="111623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anose="020B0606020202030204" pitchFamily="34" charset="0"/>
            </a:rPr>
            <a:t>Малое и среднее предпринимательство и поддержка индивидуальной предпринимательской инициативы</a:t>
          </a:r>
          <a:endParaRPr lang="ru-RU" sz="1200" kern="1200" dirty="0">
            <a:latin typeface="Arial Narrow" panose="020B0606020202030204" pitchFamily="34" charset="0"/>
          </a:endParaRPr>
        </a:p>
      </dsp:txBody>
      <dsp:txXfrm>
        <a:off x="890930" y="2625069"/>
        <a:ext cx="1596368" cy="789296"/>
      </dsp:txXfrm>
    </dsp:sp>
    <dsp:sp modelId="{4A99264E-FF3B-488A-80A1-374CDD82E392}">
      <dsp:nvSpPr>
        <dsp:cNvPr id="0" name=""/>
        <dsp:cNvSpPr/>
      </dsp:nvSpPr>
      <dsp:spPr>
        <a:xfrm rot="10976071">
          <a:off x="1992897" y="2131773"/>
          <a:ext cx="1668077" cy="13603"/>
        </a:xfrm>
        <a:custGeom>
          <a:avLst/>
          <a:gdLst/>
          <a:ahLst/>
          <a:cxnLst/>
          <a:rect l="0" t="0" r="0" b="0"/>
          <a:pathLst>
            <a:path>
              <a:moveTo>
                <a:pt x="0" y="6801"/>
              </a:moveTo>
              <a:lnTo>
                <a:pt x="1668077" y="680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Arial Narrow" panose="020B0606020202030204" pitchFamily="34" charset="0"/>
          </a:endParaRPr>
        </a:p>
      </dsp:txBody>
      <dsp:txXfrm rot="10800000">
        <a:off x="2785234" y="2096873"/>
        <a:ext cx="83403" cy="83403"/>
      </dsp:txXfrm>
    </dsp:sp>
    <dsp:sp modelId="{18699D8A-DFF7-4438-A3C3-265088E309D0}">
      <dsp:nvSpPr>
        <dsp:cNvPr id="0" name=""/>
        <dsp:cNvSpPr/>
      </dsp:nvSpPr>
      <dsp:spPr>
        <a:xfrm>
          <a:off x="481711" y="1735835"/>
          <a:ext cx="1517777" cy="64284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anose="020B0606020202030204" pitchFamily="34" charset="0"/>
            </a:rPr>
            <a:t>Международная кооперация и экспорт</a:t>
          </a:r>
          <a:endParaRPr lang="ru-RU" sz="1200" kern="1200" dirty="0">
            <a:latin typeface="Arial Narrow" panose="020B0606020202030204" pitchFamily="34" charset="0"/>
          </a:endParaRPr>
        </a:p>
      </dsp:txBody>
      <dsp:txXfrm>
        <a:off x="703984" y="1829977"/>
        <a:ext cx="1073231" cy="454558"/>
      </dsp:txXfrm>
    </dsp:sp>
    <dsp:sp modelId="{B77B2F91-2B4B-47EC-AEEE-0CDC40CD498E}">
      <dsp:nvSpPr>
        <dsp:cNvPr id="0" name=""/>
        <dsp:cNvSpPr/>
      </dsp:nvSpPr>
      <dsp:spPr>
        <a:xfrm rot="12150694">
          <a:off x="2689973" y="1723422"/>
          <a:ext cx="1092892" cy="13603"/>
        </a:xfrm>
        <a:custGeom>
          <a:avLst/>
          <a:gdLst/>
          <a:ahLst/>
          <a:cxnLst/>
          <a:rect l="0" t="0" r="0" b="0"/>
          <a:pathLst>
            <a:path>
              <a:moveTo>
                <a:pt x="0" y="6801"/>
              </a:moveTo>
              <a:lnTo>
                <a:pt x="1092892" y="680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Arial Narrow" panose="020B0606020202030204" pitchFamily="34" charset="0"/>
          </a:endParaRPr>
        </a:p>
      </dsp:txBody>
      <dsp:txXfrm rot="10800000">
        <a:off x="3209097" y="1702902"/>
        <a:ext cx="54644" cy="54644"/>
      </dsp:txXfrm>
    </dsp:sp>
    <dsp:sp modelId="{2FB65AC3-8241-4030-AB22-9250966CED4C}">
      <dsp:nvSpPr>
        <dsp:cNvPr id="0" name=""/>
        <dsp:cNvSpPr/>
      </dsp:nvSpPr>
      <dsp:spPr>
        <a:xfrm>
          <a:off x="601972" y="678232"/>
          <a:ext cx="2537211" cy="97183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anose="020B0606020202030204" pitchFamily="34" charset="0"/>
            </a:rPr>
            <a:t>Комплексный план модернизации и расширения магистральной инфраструктуры </a:t>
          </a:r>
          <a:endParaRPr lang="ru-RU" sz="1200" kern="1200" dirty="0">
            <a:latin typeface="Arial Narrow" panose="020B0606020202030204" pitchFamily="34" charset="0"/>
          </a:endParaRPr>
        </a:p>
      </dsp:txBody>
      <dsp:txXfrm>
        <a:off x="973538" y="820554"/>
        <a:ext cx="1794079" cy="687193"/>
      </dsp:txXfrm>
    </dsp:sp>
    <dsp:sp modelId="{663B5811-23F1-4E87-A51C-03347BEAFE7F}">
      <dsp:nvSpPr>
        <dsp:cNvPr id="0" name=""/>
        <dsp:cNvSpPr/>
      </dsp:nvSpPr>
      <dsp:spPr>
        <a:xfrm rot="13851309">
          <a:off x="2987423" y="1216899"/>
          <a:ext cx="1240087" cy="13603"/>
        </a:xfrm>
        <a:custGeom>
          <a:avLst/>
          <a:gdLst/>
          <a:ahLst/>
          <a:cxnLst/>
          <a:rect l="0" t="0" r="0" b="0"/>
          <a:pathLst>
            <a:path>
              <a:moveTo>
                <a:pt x="0" y="6801"/>
              </a:moveTo>
              <a:lnTo>
                <a:pt x="1240087" y="680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576464" y="1192699"/>
        <a:ext cx="62004" cy="62004"/>
      </dsp:txXfrm>
    </dsp:sp>
    <dsp:sp modelId="{79A76B1A-FCE7-4017-A1B5-AEB292513F42}">
      <dsp:nvSpPr>
        <dsp:cNvPr id="0" name=""/>
        <dsp:cNvSpPr/>
      </dsp:nvSpPr>
      <dsp:spPr>
        <a:xfrm>
          <a:off x="2240174" y="118847"/>
          <a:ext cx="1459189" cy="64284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anose="020B0606020202030204" pitchFamily="34" charset="0"/>
            </a:rPr>
            <a:t>Туризм и индустрия гостеприимства </a:t>
          </a:r>
          <a:endParaRPr lang="ru-RU" sz="1200" kern="1200" dirty="0">
            <a:latin typeface="Arial Narrow" panose="020B0606020202030204" pitchFamily="34" charset="0"/>
          </a:endParaRPr>
        </a:p>
      </dsp:txBody>
      <dsp:txXfrm>
        <a:off x="2453867" y="212989"/>
        <a:ext cx="1031803" cy="4545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0.27179</cdr:x>
      <cdr:y>0.24741</cdr:y>
    </cdr:from>
    <cdr:to>
      <cdr:x>0.30101</cdr:x>
      <cdr:y>0.27619</cdr:y>
    </cdr:to>
    <cdr:sp macro="" textlink="">
      <cdr:nvSpPr>
        <cdr:cNvPr id="2" name="Правая фигурная скобка 1"/>
        <cdr:cNvSpPr/>
      </cdr:nvSpPr>
      <cdr:spPr>
        <a:xfrm xmlns:a="http://schemas.openxmlformats.org/drawingml/2006/main" rot="16200000">
          <a:off x="2341952" y="1290416"/>
          <a:ext cx="155448" cy="246888"/>
        </a:xfrm>
        <a:prstGeom xmlns:a="http://schemas.openxmlformats.org/drawingml/2006/main" prst="rightBrac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0.10833</cdr:x>
      <cdr:y>0.74389</cdr:y>
    </cdr:from>
    <cdr:to>
      <cdr:x>0.90833</cdr:x>
      <cdr:y>0.91332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936104" y="4014763"/>
          <a:ext cx="691276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0.03824</cdr:x>
      <cdr:y>0.75723</cdr:y>
    </cdr:from>
    <cdr:to>
      <cdr:x>0.95833</cdr:x>
      <cdr:y>0.85063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30432" y="4086771"/>
          <a:ext cx="7950487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>
            <a:latin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0.01141</cdr:x>
      <cdr:y>0.02493</cdr:y>
    </cdr:from>
    <cdr:to>
      <cdr:x>0.15657</cdr:x>
      <cdr:y>0.08822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7210" y="137751"/>
          <a:ext cx="1236780" cy="3497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i="1" u="sng" dirty="0">
              <a:latin typeface="Arial" panose="020B0604020202020204" pitchFamily="34" charset="0"/>
              <a:cs typeface="Arial" panose="020B0604020202020204" pitchFamily="34" charset="0"/>
            </a:rPr>
            <a:t>м</a:t>
          </a:r>
          <a:r>
            <a:rPr lang="ru-RU" sz="2000" b="1" i="1" u="sng" dirty="0" smtClean="0">
              <a:latin typeface="Arial" panose="020B0604020202020204" pitchFamily="34" charset="0"/>
              <a:cs typeface="Arial" panose="020B0604020202020204" pitchFamily="34" charset="0"/>
            </a:rPr>
            <a:t>лрд. руб</a:t>
          </a:r>
          <a:r>
            <a:rPr lang="ru-RU" sz="2000" b="1" i="1" u="sng" dirty="0" smtClean="0">
              <a:latin typeface="Arial" panose="020B0604020202020204" pitchFamily="34" charset="0"/>
            </a:rPr>
            <a:t>.</a:t>
          </a:r>
          <a:endParaRPr lang="ru-RU" sz="2000" b="1" i="1" u="sng" dirty="0">
            <a:latin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" y="20"/>
            <a:ext cx="2946400" cy="498475"/>
          </a:xfrm>
          <a:prstGeom prst="rect">
            <a:avLst/>
          </a:prstGeom>
        </p:spPr>
        <p:txBody>
          <a:bodyPr vert="horz" lIns="91265" tIns="45634" rIns="91265" bIns="4563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95" y="20"/>
            <a:ext cx="2946400" cy="498475"/>
          </a:xfrm>
          <a:prstGeom prst="rect">
            <a:avLst/>
          </a:prstGeom>
        </p:spPr>
        <p:txBody>
          <a:bodyPr vert="horz" lIns="91265" tIns="45634" rIns="91265" bIns="45634" rtlCol="0"/>
          <a:lstStyle>
            <a:lvl1pPr algn="r">
              <a:defRPr sz="1200"/>
            </a:lvl1pPr>
          </a:lstStyle>
          <a:p>
            <a:fld id="{D4373EE2-D04A-4BFE-8F6E-E70650417D14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1" y="9429774"/>
            <a:ext cx="2946400" cy="498475"/>
          </a:xfrm>
          <a:prstGeom prst="rect">
            <a:avLst/>
          </a:prstGeom>
        </p:spPr>
        <p:txBody>
          <a:bodyPr vert="horz" lIns="91265" tIns="45634" rIns="91265" bIns="4563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95" y="9429774"/>
            <a:ext cx="2946400" cy="498475"/>
          </a:xfrm>
          <a:prstGeom prst="rect">
            <a:avLst/>
          </a:prstGeom>
        </p:spPr>
        <p:txBody>
          <a:bodyPr vert="horz" lIns="91265" tIns="45634" rIns="91265" bIns="45634" rtlCol="0" anchor="b"/>
          <a:lstStyle>
            <a:lvl1pPr algn="r">
              <a:defRPr sz="1200"/>
            </a:lvl1pPr>
          </a:lstStyle>
          <a:p>
            <a:fld id="{328CE669-232C-4296-A2E0-AD849B2A5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4840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7" y="6"/>
            <a:ext cx="2945659" cy="498135"/>
          </a:xfrm>
          <a:prstGeom prst="rect">
            <a:avLst/>
          </a:prstGeom>
        </p:spPr>
        <p:txBody>
          <a:bodyPr vert="horz" lIns="91265" tIns="45634" rIns="91265" bIns="4563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72" y="6"/>
            <a:ext cx="2945659" cy="498135"/>
          </a:xfrm>
          <a:prstGeom prst="rect">
            <a:avLst/>
          </a:prstGeom>
        </p:spPr>
        <p:txBody>
          <a:bodyPr vert="horz" lIns="91265" tIns="45634" rIns="91265" bIns="45634" rtlCol="0"/>
          <a:lstStyle>
            <a:lvl1pPr algn="r">
              <a:defRPr sz="1200"/>
            </a:lvl1pPr>
          </a:lstStyle>
          <a:p>
            <a:fld id="{E63DC4C7-2454-44C7-8585-B677AF5396A9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39838"/>
            <a:ext cx="44640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65" tIns="45634" rIns="91265" bIns="4563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82"/>
            <a:ext cx="5438140" cy="3909239"/>
          </a:xfrm>
          <a:prstGeom prst="rect">
            <a:avLst/>
          </a:prstGeom>
        </p:spPr>
        <p:txBody>
          <a:bodyPr vert="horz" lIns="91265" tIns="45634" rIns="91265" bIns="4563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7" y="9430109"/>
            <a:ext cx="2945659" cy="498134"/>
          </a:xfrm>
          <a:prstGeom prst="rect">
            <a:avLst/>
          </a:prstGeom>
        </p:spPr>
        <p:txBody>
          <a:bodyPr vert="horz" lIns="91265" tIns="45634" rIns="91265" bIns="4563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72" y="9430109"/>
            <a:ext cx="2945659" cy="498134"/>
          </a:xfrm>
          <a:prstGeom prst="rect">
            <a:avLst/>
          </a:prstGeom>
        </p:spPr>
        <p:txBody>
          <a:bodyPr vert="horz" lIns="91265" tIns="45634" rIns="91265" bIns="45634" rtlCol="0" anchor="b"/>
          <a:lstStyle>
            <a:lvl1pPr algn="r">
              <a:defRPr sz="1200"/>
            </a:lvl1pPr>
          </a:lstStyle>
          <a:p>
            <a:fld id="{849F7FE9-D755-4687-8750-6635378F62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428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Обращение Министра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901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Обращение Министра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420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791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885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110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259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111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240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130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755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131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103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18" Type="http://schemas.openxmlformats.org/officeDocument/2006/relationships/oleObject" Target="../embeddings/oleObject15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17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6" Type="http://schemas.openxmlformats.org/officeDocument/2006/relationships/oleObject" Target="../embeddings/oleObject13.bin"/><Relationship Id="rId20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12.bin"/><Relationship Id="rId10" Type="http://schemas.openxmlformats.org/officeDocument/2006/relationships/oleObject" Target="../embeddings/oleObject7.bin"/><Relationship Id="rId19" Type="http://schemas.openxmlformats.org/officeDocument/2006/relationships/oleObject" Target="../embeddings/oleObject16.bin"/><Relationship Id="rId4" Type="http://schemas.openxmlformats.org/officeDocument/2006/relationships/image" Target="../media/image1.emf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11.bin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oleObject" Target="../embeddings/oleObject26.bin"/><Relationship Id="rId18" Type="http://schemas.openxmlformats.org/officeDocument/2006/relationships/oleObject" Target="../embeddings/oleObject31.bin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20.bin"/><Relationship Id="rId12" Type="http://schemas.openxmlformats.org/officeDocument/2006/relationships/oleObject" Target="../embeddings/oleObject25.bin"/><Relationship Id="rId17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6" Type="http://schemas.openxmlformats.org/officeDocument/2006/relationships/oleObject" Target="../embeddings/oleObject29.bin"/><Relationship Id="rId20" Type="http://schemas.openxmlformats.org/officeDocument/2006/relationships/image" Target="../media/image2.e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8.bin"/><Relationship Id="rId10" Type="http://schemas.openxmlformats.org/officeDocument/2006/relationships/oleObject" Target="../embeddings/oleObject23.bin"/><Relationship Id="rId19" Type="http://schemas.openxmlformats.org/officeDocument/2006/relationships/oleObject" Target="../embeddings/oleObject32.bin"/><Relationship Id="rId4" Type="http://schemas.openxmlformats.org/officeDocument/2006/relationships/image" Target="../media/image1.emf"/><Relationship Id="rId9" Type="http://schemas.openxmlformats.org/officeDocument/2006/relationships/oleObject" Target="../embeddings/oleObject22.bin"/><Relationship Id="rId14" Type="http://schemas.openxmlformats.org/officeDocument/2006/relationships/oleObject" Target="../embeddings/oleObject27.bin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oleObject" Target="../embeddings/oleObject42.bin"/><Relationship Id="rId18" Type="http://schemas.openxmlformats.org/officeDocument/2006/relationships/oleObject" Target="../embeddings/oleObject47.bin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6.bin"/><Relationship Id="rId12" Type="http://schemas.openxmlformats.org/officeDocument/2006/relationships/oleObject" Target="../embeddings/oleObject41.bin"/><Relationship Id="rId17" Type="http://schemas.openxmlformats.org/officeDocument/2006/relationships/oleObject" Target="../embeddings/oleObject46.bin"/><Relationship Id="rId2" Type="http://schemas.openxmlformats.org/officeDocument/2006/relationships/slideMaster" Target="../slideMasters/slideMaster1.xml"/><Relationship Id="rId16" Type="http://schemas.openxmlformats.org/officeDocument/2006/relationships/oleObject" Target="../embeddings/oleObject45.bin"/><Relationship Id="rId20" Type="http://schemas.openxmlformats.org/officeDocument/2006/relationships/image" Target="../media/image2.e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5.bin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44.bin"/><Relationship Id="rId10" Type="http://schemas.openxmlformats.org/officeDocument/2006/relationships/oleObject" Target="../embeddings/oleObject39.bin"/><Relationship Id="rId19" Type="http://schemas.openxmlformats.org/officeDocument/2006/relationships/oleObject" Target="../embeddings/oleObject48.bin"/><Relationship Id="rId4" Type="http://schemas.openxmlformats.org/officeDocument/2006/relationships/image" Target="../media/image1.emf"/><Relationship Id="rId9" Type="http://schemas.openxmlformats.org/officeDocument/2006/relationships/oleObject" Target="../embeddings/oleObject38.bin"/><Relationship Id="rId14" Type="http://schemas.openxmlformats.org/officeDocument/2006/relationships/oleObject" Target="../embeddings/oleObject43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394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19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06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ьный слайд МФ РТ 20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53266" y="0"/>
            <a:ext cx="399495" cy="6858000"/>
            <a:chOff x="0" y="0"/>
            <a:chExt cx="380929" cy="6593882"/>
          </a:xfrm>
        </p:grpSpPr>
        <p:graphicFrame>
          <p:nvGraphicFramePr>
            <p:cNvPr id="8" name="Объект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8080092"/>
                </p:ext>
              </p:extLst>
            </p:nvPr>
          </p:nvGraphicFramePr>
          <p:xfrm>
            <a:off x="0" y="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226" r:id="rId3" imgW="1388213" imgH="1856520" progId="">
                    <p:embed/>
                  </p:oleObj>
                </mc:Choice>
                <mc:Fallback>
                  <p:oleObj r:id="rId3" imgW="1388213" imgH="1856520" progId="">
                    <p:embed/>
                    <p:pic>
                      <p:nvPicPr>
                        <p:cNvPr id="0" name="Picture 80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Объект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040311"/>
                </p:ext>
              </p:extLst>
            </p:nvPr>
          </p:nvGraphicFramePr>
          <p:xfrm>
            <a:off x="0" y="42945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227" r:id="rId5" imgW="1388213" imgH="1856520" progId="">
                    <p:embed/>
                  </p:oleObj>
                </mc:Choice>
                <mc:Fallback>
                  <p:oleObj r:id="rId5" imgW="1388213" imgH="1856520" progId="">
                    <p:embed/>
                    <p:pic>
                      <p:nvPicPr>
                        <p:cNvPr id="0" name="Picture 80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2945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Объект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8869210"/>
                </p:ext>
              </p:extLst>
            </p:nvPr>
          </p:nvGraphicFramePr>
          <p:xfrm>
            <a:off x="0" y="85891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228" r:id="rId6" imgW="1388213" imgH="1856520" progId="">
                    <p:embed/>
                  </p:oleObj>
                </mc:Choice>
                <mc:Fallback>
                  <p:oleObj r:id="rId6" imgW="1388213" imgH="1856520" progId="">
                    <p:embed/>
                    <p:pic>
                      <p:nvPicPr>
                        <p:cNvPr id="0" name="Picture 80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85891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Объект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20261216"/>
                </p:ext>
              </p:extLst>
            </p:nvPr>
          </p:nvGraphicFramePr>
          <p:xfrm>
            <a:off x="0" y="128837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229" r:id="rId7" imgW="1388213" imgH="1856520" progId="">
                    <p:embed/>
                  </p:oleObj>
                </mc:Choice>
                <mc:Fallback>
                  <p:oleObj r:id="rId7" imgW="1388213" imgH="1856520" progId="">
                    <p:embed/>
                    <p:pic>
                      <p:nvPicPr>
                        <p:cNvPr id="0" name="Picture 80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28837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Объект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97539862"/>
                </p:ext>
              </p:extLst>
            </p:nvPr>
          </p:nvGraphicFramePr>
          <p:xfrm>
            <a:off x="0" y="174779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230" r:id="rId8" imgW="1388213" imgH="1856520" progId="">
                    <p:embed/>
                  </p:oleObj>
                </mc:Choice>
                <mc:Fallback>
                  <p:oleObj r:id="rId8" imgW="1388213" imgH="1856520" progId="">
                    <p:embed/>
                    <p:pic>
                      <p:nvPicPr>
                        <p:cNvPr id="0" name="Picture 80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74779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Объект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3844075"/>
                </p:ext>
              </p:extLst>
            </p:nvPr>
          </p:nvGraphicFramePr>
          <p:xfrm>
            <a:off x="0" y="217724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231" r:id="rId9" imgW="1388213" imgH="1856520" progId="">
                    <p:embed/>
                  </p:oleObj>
                </mc:Choice>
                <mc:Fallback>
                  <p:oleObj r:id="rId9" imgW="1388213" imgH="1856520" progId="">
                    <p:embed/>
                    <p:pic>
                      <p:nvPicPr>
                        <p:cNvPr id="0" name="Picture 80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17724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Объект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63633722"/>
                </p:ext>
              </p:extLst>
            </p:nvPr>
          </p:nvGraphicFramePr>
          <p:xfrm>
            <a:off x="0" y="260670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232" r:id="rId10" imgW="1388213" imgH="1856520" progId="">
                    <p:embed/>
                  </p:oleObj>
                </mc:Choice>
                <mc:Fallback>
                  <p:oleObj r:id="rId10" imgW="1388213" imgH="1856520" progId="">
                    <p:embed/>
                    <p:pic>
                      <p:nvPicPr>
                        <p:cNvPr id="0" name="Picture 80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60670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Объект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5386392"/>
                </p:ext>
              </p:extLst>
            </p:nvPr>
          </p:nvGraphicFramePr>
          <p:xfrm>
            <a:off x="0" y="303616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233" r:id="rId11" imgW="1388213" imgH="1856520" progId="">
                    <p:embed/>
                  </p:oleObj>
                </mc:Choice>
                <mc:Fallback>
                  <p:oleObj r:id="rId11" imgW="1388213" imgH="1856520" progId="">
                    <p:embed/>
                    <p:pic>
                      <p:nvPicPr>
                        <p:cNvPr id="0" name="Picture 80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03616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Объект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4894749"/>
                </p:ext>
              </p:extLst>
            </p:nvPr>
          </p:nvGraphicFramePr>
          <p:xfrm>
            <a:off x="0" y="3465618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234" r:id="rId12" imgW="1388213" imgH="1856520" progId="">
                    <p:embed/>
                  </p:oleObj>
                </mc:Choice>
                <mc:Fallback>
                  <p:oleObj r:id="rId12" imgW="1388213" imgH="1856520" progId="">
                    <p:embed/>
                    <p:pic>
                      <p:nvPicPr>
                        <p:cNvPr id="0" name="Picture 8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465618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Объект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58826935"/>
                </p:ext>
              </p:extLst>
            </p:nvPr>
          </p:nvGraphicFramePr>
          <p:xfrm>
            <a:off x="0" y="3895075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235" r:id="rId13" imgW="1388213" imgH="1856520" progId="">
                    <p:embed/>
                  </p:oleObj>
                </mc:Choice>
                <mc:Fallback>
                  <p:oleObj r:id="rId13" imgW="1388213" imgH="1856520" progId="">
                    <p:embed/>
                    <p:pic>
                      <p:nvPicPr>
                        <p:cNvPr id="0" name="Picture 8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895075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Объект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4149723"/>
                </p:ext>
              </p:extLst>
            </p:nvPr>
          </p:nvGraphicFramePr>
          <p:xfrm>
            <a:off x="0" y="432453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236" r:id="rId14" imgW="1388213" imgH="1856520" progId="">
                    <p:embed/>
                  </p:oleObj>
                </mc:Choice>
                <mc:Fallback>
                  <p:oleObj r:id="rId14" imgW="1388213" imgH="1856520" progId="">
                    <p:embed/>
                    <p:pic>
                      <p:nvPicPr>
                        <p:cNvPr id="0" name="Picture 8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32453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Объект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554478"/>
                </p:ext>
              </p:extLst>
            </p:nvPr>
          </p:nvGraphicFramePr>
          <p:xfrm>
            <a:off x="0" y="475398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237" r:id="rId15" imgW="1388213" imgH="1856520" progId="">
                    <p:embed/>
                  </p:oleObj>
                </mc:Choice>
                <mc:Fallback>
                  <p:oleObj r:id="rId15" imgW="1388213" imgH="1856520" progId="">
                    <p:embed/>
                    <p:pic>
                      <p:nvPicPr>
                        <p:cNvPr id="0" name="Picture 8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75398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Объект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50162616"/>
                </p:ext>
              </p:extLst>
            </p:nvPr>
          </p:nvGraphicFramePr>
          <p:xfrm>
            <a:off x="0" y="522561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238" r:id="rId16" imgW="1388213" imgH="1856520" progId="">
                    <p:embed/>
                  </p:oleObj>
                </mc:Choice>
                <mc:Fallback>
                  <p:oleObj r:id="rId16" imgW="1388213" imgH="1856520" progId="">
                    <p:embed/>
                    <p:pic>
                      <p:nvPicPr>
                        <p:cNvPr id="0" name="Picture 8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2561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Объект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2607346"/>
                </p:ext>
              </p:extLst>
            </p:nvPr>
          </p:nvGraphicFramePr>
          <p:xfrm>
            <a:off x="0" y="565506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239" r:id="rId17" imgW="1388213" imgH="1856520" progId="">
                    <p:embed/>
                  </p:oleObj>
                </mc:Choice>
                <mc:Fallback>
                  <p:oleObj r:id="rId17" imgW="1388213" imgH="1856520" progId="">
                    <p:embed/>
                    <p:pic>
                      <p:nvPicPr>
                        <p:cNvPr id="0" name="Picture 8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65506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Объект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3551093"/>
                </p:ext>
              </p:extLst>
            </p:nvPr>
          </p:nvGraphicFramePr>
          <p:xfrm>
            <a:off x="0" y="6084526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240" r:id="rId18" imgW="1388213" imgH="1856520" progId="">
                    <p:embed/>
                  </p:oleObj>
                </mc:Choice>
                <mc:Fallback>
                  <p:oleObj r:id="rId18" imgW="1388213" imgH="1856520" progId="">
                    <p:embed/>
                    <p:pic>
                      <p:nvPicPr>
                        <p:cNvPr id="0" name="Picture 8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084526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7" name="Объект 26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204642642"/>
              </p:ext>
            </p:extLst>
          </p:nvPr>
        </p:nvGraphicFramePr>
        <p:xfrm>
          <a:off x="8341131" y="6069668"/>
          <a:ext cx="802869" cy="77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41" r:id="rId19" imgW="1805298" imgH="1741500" progId="">
                  <p:embed/>
                </p:oleObj>
              </mc:Choice>
              <mc:Fallback>
                <p:oleObj r:id="rId19" imgW="1805298" imgH="1741500" progId="">
                  <p:embed/>
                  <p:pic>
                    <p:nvPicPr>
                      <p:cNvPr id="0" name="Picture 8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1131" y="6069668"/>
                        <a:ext cx="802869" cy="7746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Текст 36"/>
          <p:cNvSpPr>
            <a:spLocks noGrp="1"/>
          </p:cNvSpPr>
          <p:nvPr>
            <p:ph type="body" sz="quarter" idx="10" hasCustomPrompt="1"/>
          </p:nvPr>
        </p:nvSpPr>
        <p:spPr>
          <a:xfrm>
            <a:off x="514905" y="1869735"/>
            <a:ext cx="8528427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24" name="Текст 36"/>
          <p:cNvSpPr>
            <a:spLocks noGrp="1"/>
          </p:cNvSpPr>
          <p:nvPr>
            <p:ph type="body" sz="quarter" idx="11" hasCustomPrompt="1"/>
          </p:nvPr>
        </p:nvSpPr>
        <p:spPr>
          <a:xfrm>
            <a:off x="514905" y="2875640"/>
            <a:ext cx="8528427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/>
            </a:lvl1pPr>
          </a:lstStyle>
          <a:p>
            <a:pPr algn="ctr"/>
            <a:r>
              <a:rPr lang="ru-RU" sz="2800" b="1" dirty="0" smtClean="0">
                <a:solidFill>
                  <a:schemeClr val="accent2"/>
                </a:solidFill>
              </a:rPr>
              <a:t>Министр финансов Республики Татарстан </a:t>
            </a:r>
            <a:br>
              <a:rPr lang="ru-RU" sz="2800" b="1" dirty="0" smtClean="0">
                <a:solidFill>
                  <a:schemeClr val="accent2"/>
                </a:solidFill>
              </a:rPr>
            </a:br>
            <a:r>
              <a:rPr lang="ru-RU" sz="2800" b="1" dirty="0" smtClean="0">
                <a:solidFill>
                  <a:schemeClr val="accent2"/>
                </a:solidFill>
              </a:rPr>
              <a:t>Р.Р.</a:t>
            </a:r>
            <a:r>
              <a:rPr lang="ru-RU" sz="2800" b="1" baseline="0" dirty="0" smtClean="0">
                <a:solidFill>
                  <a:schemeClr val="accent2"/>
                </a:solidFill>
              </a:rPr>
              <a:t> </a:t>
            </a:r>
            <a:r>
              <a:rPr lang="ru-RU" sz="2800" b="1" dirty="0" err="1" smtClean="0">
                <a:solidFill>
                  <a:schemeClr val="accent2"/>
                </a:solidFill>
              </a:rPr>
              <a:t>Гайзатуллин</a:t>
            </a:r>
            <a:endParaRPr lang="ru-RU" sz="2800" b="1" dirty="0" smtClean="0">
              <a:solidFill>
                <a:schemeClr val="accent2"/>
              </a:solidFill>
            </a:endParaRPr>
          </a:p>
        </p:txBody>
      </p:sp>
      <p:sp>
        <p:nvSpPr>
          <p:cNvPr id="23" name="Дата 3"/>
          <p:cNvSpPr>
            <a:spLocks noGrp="1"/>
          </p:cNvSpPr>
          <p:nvPr>
            <p:ph type="dt" sz="half" idx="2"/>
          </p:nvPr>
        </p:nvSpPr>
        <p:spPr>
          <a:xfrm>
            <a:off x="3750418" y="622877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</a:defRPr>
            </a:lvl1pPr>
          </a:lstStyle>
          <a:p>
            <a:fld id="{CF264AD6-83EC-417C-A3DC-B7CFE9249401}" type="datetimeFigureOut">
              <a:rPr lang="ru-RU" smtClean="0"/>
              <a:pPr/>
              <a:t>27.02.2023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07328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53266" y="0"/>
            <a:ext cx="399495" cy="6858000"/>
            <a:chOff x="0" y="0"/>
            <a:chExt cx="380929" cy="6593882"/>
          </a:xfrm>
        </p:grpSpPr>
        <p:graphicFrame>
          <p:nvGraphicFramePr>
            <p:cNvPr id="8" name="Объект 7"/>
            <p:cNvGraphicFramePr>
              <a:graphicFrameLocks noChangeAspect="1"/>
            </p:cNvGraphicFramePr>
            <p:nvPr>
              <p:extLst/>
            </p:nvPr>
          </p:nvGraphicFramePr>
          <p:xfrm>
            <a:off x="0" y="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218" r:id="rId3" imgW="1388213" imgH="1856520" progId="">
                    <p:embed/>
                  </p:oleObj>
                </mc:Choice>
                <mc:Fallback>
                  <p:oleObj r:id="rId3" imgW="1388213" imgH="1856520" progId="">
                    <p:embed/>
                    <p:pic>
                      <p:nvPicPr>
                        <p:cNvPr id="0" name="Picture 80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Объект 8"/>
            <p:cNvGraphicFramePr>
              <a:graphicFrameLocks noChangeAspect="1"/>
            </p:cNvGraphicFramePr>
            <p:nvPr>
              <p:extLst/>
            </p:nvPr>
          </p:nvGraphicFramePr>
          <p:xfrm>
            <a:off x="0" y="42945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219" r:id="rId5" imgW="1388213" imgH="1856520" progId="">
                    <p:embed/>
                  </p:oleObj>
                </mc:Choice>
                <mc:Fallback>
                  <p:oleObj r:id="rId5" imgW="1388213" imgH="1856520" progId="">
                    <p:embed/>
                    <p:pic>
                      <p:nvPicPr>
                        <p:cNvPr id="0" name="Picture 80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2945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Объект 9"/>
            <p:cNvGraphicFramePr>
              <a:graphicFrameLocks noChangeAspect="1"/>
            </p:cNvGraphicFramePr>
            <p:nvPr>
              <p:extLst/>
            </p:nvPr>
          </p:nvGraphicFramePr>
          <p:xfrm>
            <a:off x="0" y="85891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220" r:id="rId6" imgW="1388213" imgH="1856520" progId="">
                    <p:embed/>
                  </p:oleObj>
                </mc:Choice>
                <mc:Fallback>
                  <p:oleObj r:id="rId6" imgW="1388213" imgH="1856520" progId="">
                    <p:embed/>
                    <p:pic>
                      <p:nvPicPr>
                        <p:cNvPr id="0" name="Picture 80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85891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Объект 10"/>
            <p:cNvGraphicFramePr>
              <a:graphicFrameLocks noChangeAspect="1"/>
            </p:cNvGraphicFramePr>
            <p:nvPr>
              <p:extLst/>
            </p:nvPr>
          </p:nvGraphicFramePr>
          <p:xfrm>
            <a:off x="0" y="128837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221" r:id="rId7" imgW="1388213" imgH="1856520" progId="">
                    <p:embed/>
                  </p:oleObj>
                </mc:Choice>
                <mc:Fallback>
                  <p:oleObj r:id="rId7" imgW="1388213" imgH="1856520" progId="">
                    <p:embed/>
                    <p:pic>
                      <p:nvPicPr>
                        <p:cNvPr id="0" name="Picture 80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28837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Объект 11"/>
            <p:cNvGraphicFramePr>
              <a:graphicFrameLocks noChangeAspect="1"/>
            </p:cNvGraphicFramePr>
            <p:nvPr>
              <p:extLst/>
            </p:nvPr>
          </p:nvGraphicFramePr>
          <p:xfrm>
            <a:off x="0" y="174779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222" r:id="rId8" imgW="1388213" imgH="1856520" progId="">
                    <p:embed/>
                  </p:oleObj>
                </mc:Choice>
                <mc:Fallback>
                  <p:oleObj r:id="rId8" imgW="1388213" imgH="1856520" progId="">
                    <p:embed/>
                    <p:pic>
                      <p:nvPicPr>
                        <p:cNvPr id="0" name="Picture 80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74779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Объект 12"/>
            <p:cNvGraphicFramePr>
              <a:graphicFrameLocks noChangeAspect="1"/>
            </p:cNvGraphicFramePr>
            <p:nvPr>
              <p:extLst/>
            </p:nvPr>
          </p:nvGraphicFramePr>
          <p:xfrm>
            <a:off x="0" y="217724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223" r:id="rId9" imgW="1388213" imgH="1856520" progId="">
                    <p:embed/>
                  </p:oleObj>
                </mc:Choice>
                <mc:Fallback>
                  <p:oleObj r:id="rId9" imgW="1388213" imgH="1856520" progId="">
                    <p:embed/>
                    <p:pic>
                      <p:nvPicPr>
                        <p:cNvPr id="0" name="Picture 80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17724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Объект 13"/>
            <p:cNvGraphicFramePr>
              <a:graphicFrameLocks noChangeAspect="1"/>
            </p:cNvGraphicFramePr>
            <p:nvPr>
              <p:extLst/>
            </p:nvPr>
          </p:nvGraphicFramePr>
          <p:xfrm>
            <a:off x="0" y="260670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224" r:id="rId10" imgW="1388213" imgH="1856520" progId="">
                    <p:embed/>
                  </p:oleObj>
                </mc:Choice>
                <mc:Fallback>
                  <p:oleObj r:id="rId10" imgW="1388213" imgH="1856520" progId="">
                    <p:embed/>
                    <p:pic>
                      <p:nvPicPr>
                        <p:cNvPr id="0" name="Picture 80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60670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Объект 14"/>
            <p:cNvGraphicFramePr>
              <a:graphicFrameLocks noChangeAspect="1"/>
            </p:cNvGraphicFramePr>
            <p:nvPr>
              <p:extLst/>
            </p:nvPr>
          </p:nvGraphicFramePr>
          <p:xfrm>
            <a:off x="0" y="303616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225" r:id="rId11" imgW="1388213" imgH="1856520" progId="">
                    <p:embed/>
                  </p:oleObj>
                </mc:Choice>
                <mc:Fallback>
                  <p:oleObj r:id="rId11" imgW="1388213" imgH="1856520" progId="">
                    <p:embed/>
                    <p:pic>
                      <p:nvPicPr>
                        <p:cNvPr id="0" name="Picture 80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03616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Объект 15"/>
            <p:cNvGraphicFramePr>
              <a:graphicFrameLocks noChangeAspect="1"/>
            </p:cNvGraphicFramePr>
            <p:nvPr>
              <p:extLst/>
            </p:nvPr>
          </p:nvGraphicFramePr>
          <p:xfrm>
            <a:off x="0" y="3465618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226" r:id="rId12" imgW="1388213" imgH="1856520" progId="">
                    <p:embed/>
                  </p:oleObj>
                </mc:Choice>
                <mc:Fallback>
                  <p:oleObj r:id="rId12" imgW="1388213" imgH="1856520" progId="">
                    <p:embed/>
                    <p:pic>
                      <p:nvPicPr>
                        <p:cNvPr id="0" name="Picture 8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465618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Объект 16"/>
            <p:cNvGraphicFramePr>
              <a:graphicFrameLocks noChangeAspect="1"/>
            </p:cNvGraphicFramePr>
            <p:nvPr>
              <p:extLst/>
            </p:nvPr>
          </p:nvGraphicFramePr>
          <p:xfrm>
            <a:off x="0" y="3895075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227" r:id="rId13" imgW="1388213" imgH="1856520" progId="">
                    <p:embed/>
                  </p:oleObj>
                </mc:Choice>
                <mc:Fallback>
                  <p:oleObj r:id="rId13" imgW="1388213" imgH="1856520" progId="">
                    <p:embed/>
                    <p:pic>
                      <p:nvPicPr>
                        <p:cNvPr id="0" name="Picture 8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895075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Объект 17"/>
            <p:cNvGraphicFramePr>
              <a:graphicFrameLocks noChangeAspect="1"/>
            </p:cNvGraphicFramePr>
            <p:nvPr>
              <p:extLst/>
            </p:nvPr>
          </p:nvGraphicFramePr>
          <p:xfrm>
            <a:off x="0" y="432453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228" r:id="rId14" imgW="1388213" imgH="1856520" progId="">
                    <p:embed/>
                  </p:oleObj>
                </mc:Choice>
                <mc:Fallback>
                  <p:oleObj r:id="rId14" imgW="1388213" imgH="1856520" progId="">
                    <p:embed/>
                    <p:pic>
                      <p:nvPicPr>
                        <p:cNvPr id="0" name="Picture 8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32453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Объект 18"/>
            <p:cNvGraphicFramePr>
              <a:graphicFrameLocks noChangeAspect="1"/>
            </p:cNvGraphicFramePr>
            <p:nvPr>
              <p:extLst/>
            </p:nvPr>
          </p:nvGraphicFramePr>
          <p:xfrm>
            <a:off x="0" y="475398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229" r:id="rId15" imgW="1388213" imgH="1856520" progId="">
                    <p:embed/>
                  </p:oleObj>
                </mc:Choice>
                <mc:Fallback>
                  <p:oleObj r:id="rId15" imgW="1388213" imgH="1856520" progId="">
                    <p:embed/>
                    <p:pic>
                      <p:nvPicPr>
                        <p:cNvPr id="0" name="Picture 8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75398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Объект 19"/>
            <p:cNvGraphicFramePr>
              <a:graphicFrameLocks noChangeAspect="1"/>
            </p:cNvGraphicFramePr>
            <p:nvPr>
              <p:extLst/>
            </p:nvPr>
          </p:nvGraphicFramePr>
          <p:xfrm>
            <a:off x="0" y="522561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230" r:id="rId16" imgW="1388213" imgH="1856520" progId="">
                    <p:embed/>
                  </p:oleObj>
                </mc:Choice>
                <mc:Fallback>
                  <p:oleObj r:id="rId16" imgW="1388213" imgH="1856520" progId="">
                    <p:embed/>
                    <p:pic>
                      <p:nvPicPr>
                        <p:cNvPr id="0" name="Picture 8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2561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Объект 20"/>
            <p:cNvGraphicFramePr>
              <a:graphicFrameLocks noChangeAspect="1"/>
            </p:cNvGraphicFramePr>
            <p:nvPr>
              <p:extLst/>
            </p:nvPr>
          </p:nvGraphicFramePr>
          <p:xfrm>
            <a:off x="0" y="565506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231" r:id="rId17" imgW="1388213" imgH="1856520" progId="">
                    <p:embed/>
                  </p:oleObj>
                </mc:Choice>
                <mc:Fallback>
                  <p:oleObj r:id="rId17" imgW="1388213" imgH="1856520" progId="">
                    <p:embed/>
                    <p:pic>
                      <p:nvPicPr>
                        <p:cNvPr id="0" name="Picture 8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65506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Объект 21"/>
            <p:cNvGraphicFramePr>
              <a:graphicFrameLocks noChangeAspect="1"/>
            </p:cNvGraphicFramePr>
            <p:nvPr>
              <p:extLst/>
            </p:nvPr>
          </p:nvGraphicFramePr>
          <p:xfrm>
            <a:off x="0" y="6084526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232" r:id="rId18" imgW="1388213" imgH="1856520" progId="">
                    <p:embed/>
                  </p:oleObj>
                </mc:Choice>
                <mc:Fallback>
                  <p:oleObj r:id="rId18" imgW="1388213" imgH="1856520" progId="">
                    <p:embed/>
                    <p:pic>
                      <p:nvPicPr>
                        <p:cNvPr id="0" name="Picture 8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084526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Номер слайда 5"/>
          <p:cNvSpPr txBox="1">
            <a:spLocks/>
          </p:cNvSpPr>
          <p:nvPr userDrawn="1"/>
        </p:nvSpPr>
        <p:spPr>
          <a:xfrm>
            <a:off x="8334668" y="46038"/>
            <a:ext cx="782345" cy="314325"/>
          </a:xfrm>
          <a:prstGeom prst="rect">
            <a:avLst/>
          </a:prstGeom>
        </p:spPr>
        <p:txBody>
          <a:bodyPr anchor="ctr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fld id="{D2E577E2-59FE-4C26-9611-D5042F3A81FF}" type="slidenum">
              <a:rPr lang="ru-RU" sz="2400" b="1">
                <a:solidFill>
                  <a:srgbClr val="BFA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42900" indent="-342900" algn="r" eaLnBrk="0" hangingPunct="0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ru-RU" sz="2400" b="1" dirty="0">
              <a:solidFill>
                <a:srgbClr val="BFAE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Объект 25"/>
          <p:cNvSpPr>
            <a:spLocks noGrp="1"/>
          </p:cNvSpPr>
          <p:nvPr>
            <p:ph sz="quarter" idx="13"/>
          </p:nvPr>
        </p:nvSpPr>
        <p:spPr>
          <a:xfrm>
            <a:off x="514349" y="700996"/>
            <a:ext cx="8520593" cy="5527249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graphicFrame>
        <p:nvGraphicFramePr>
          <p:cNvPr id="27" name="Объект 26"/>
          <p:cNvGraphicFramePr>
            <a:graphicFrameLocks noChangeAspect="1"/>
          </p:cNvGraphicFramePr>
          <p:nvPr userDrawn="1">
            <p:extLst/>
          </p:nvPr>
        </p:nvGraphicFramePr>
        <p:xfrm>
          <a:off x="8334668" y="6052821"/>
          <a:ext cx="802869" cy="77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233" r:id="rId19" imgW="1805298" imgH="1741500" progId="">
                  <p:embed/>
                </p:oleObj>
              </mc:Choice>
              <mc:Fallback>
                <p:oleObj r:id="rId19" imgW="1805298" imgH="1741500" progId="">
                  <p:embed/>
                  <p:pic>
                    <p:nvPicPr>
                      <p:cNvPr id="0" name="Picture 8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4668" y="6052821"/>
                        <a:ext cx="802869" cy="7746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46038"/>
            <a:ext cx="8088112" cy="574747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6730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инФинРТ_2016_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 userDrawn="1"/>
        </p:nvGrpSpPr>
        <p:grpSpPr>
          <a:xfrm>
            <a:off x="53266" y="0"/>
            <a:ext cx="399495" cy="6858000"/>
            <a:chOff x="0" y="0"/>
            <a:chExt cx="380929" cy="6593882"/>
          </a:xfrm>
        </p:grpSpPr>
        <p:graphicFrame>
          <p:nvGraphicFramePr>
            <p:cNvPr id="13" name="Объект 12"/>
            <p:cNvGraphicFramePr>
              <a:graphicFrameLocks noChangeAspect="1"/>
            </p:cNvGraphicFramePr>
            <p:nvPr>
              <p:extLst/>
            </p:nvPr>
          </p:nvGraphicFramePr>
          <p:xfrm>
            <a:off x="0" y="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866" r:id="rId3" imgW="1388213" imgH="1856520" progId="">
                    <p:embed/>
                  </p:oleObj>
                </mc:Choice>
                <mc:Fallback>
                  <p:oleObj r:id="rId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Объект 13"/>
            <p:cNvGraphicFramePr>
              <a:graphicFrameLocks noChangeAspect="1"/>
            </p:cNvGraphicFramePr>
            <p:nvPr>
              <p:extLst/>
            </p:nvPr>
          </p:nvGraphicFramePr>
          <p:xfrm>
            <a:off x="0" y="42945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867" r:id="rId5" imgW="1388213" imgH="1856520" progId="">
                    <p:embed/>
                  </p:oleObj>
                </mc:Choice>
                <mc:Fallback>
                  <p:oleObj r:id="rId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2945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Объект 14"/>
            <p:cNvGraphicFramePr>
              <a:graphicFrameLocks noChangeAspect="1"/>
            </p:cNvGraphicFramePr>
            <p:nvPr>
              <p:extLst/>
            </p:nvPr>
          </p:nvGraphicFramePr>
          <p:xfrm>
            <a:off x="0" y="85891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868" r:id="rId6" imgW="1388213" imgH="1856520" progId="">
                    <p:embed/>
                  </p:oleObj>
                </mc:Choice>
                <mc:Fallback>
                  <p:oleObj r:id="rId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85891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Объект 15"/>
            <p:cNvGraphicFramePr>
              <a:graphicFrameLocks noChangeAspect="1"/>
            </p:cNvGraphicFramePr>
            <p:nvPr>
              <p:extLst/>
            </p:nvPr>
          </p:nvGraphicFramePr>
          <p:xfrm>
            <a:off x="0" y="128837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869" r:id="rId7" imgW="1388213" imgH="1856520" progId="">
                    <p:embed/>
                  </p:oleObj>
                </mc:Choice>
                <mc:Fallback>
                  <p:oleObj r:id="rId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28837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Объект 16"/>
            <p:cNvGraphicFramePr>
              <a:graphicFrameLocks noChangeAspect="1"/>
            </p:cNvGraphicFramePr>
            <p:nvPr>
              <p:extLst/>
            </p:nvPr>
          </p:nvGraphicFramePr>
          <p:xfrm>
            <a:off x="0" y="174779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870" r:id="rId8" imgW="1388213" imgH="1856520" progId="">
                    <p:embed/>
                  </p:oleObj>
                </mc:Choice>
                <mc:Fallback>
                  <p:oleObj r:id="rId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74779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Объект 17"/>
            <p:cNvGraphicFramePr>
              <a:graphicFrameLocks noChangeAspect="1"/>
            </p:cNvGraphicFramePr>
            <p:nvPr>
              <p:extLst/>
            </p:nvPr>
          </p:nvGraphicFramePr>
          <p:xfrm>
            <a:off x="0" y="217724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871" r:id="rId9" imgW="1388213" imgH="1856520" progId="">
                    <p:embed/>
                  </p:oleObj>
                </mc:Choice>
                <mc:Fallback>
                  <p:oleObj r:id="rId9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17724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Объект 18"/>
            <p:cNvGraphicFramePr>
              <a:graphicFrameLocks noChangeAspect="1"/>
            </p:cNvGraphicFramePr>
            <p:nvPr>
              <p:extLst/>
            </p:nvPr>
          </p:nvGraphicFramePr>
          <p:xfrm>
            <a:off x="0" y="260670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872" r:id="rId10" imgW="1388213" imgH="1856520" progId="">
                    <p:embed/>
                  </p:oleObj>
                </mc:Choice>
                <mc:Fallback>
                  <p:oleObj r:id="rId10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60670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Объект 19"/>
            <p:cNvGraphicFramePr>
              <a:graphicFrameLocks noChangeAspect="1"/>
            </p:cNvGraphicFramePr>
            <p:nvPr>
              <p:extLst/>
            </p:nvPr>
          </p:nvGraphicFramePr>
          <p:xfrm>
            <a:off x="0" y="303616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873" r:id="rId11" imgW="1388213" imgH="1856520" progId="">
                    <p:embed/>
                  </p:oleObj>
                </mc:Choice>
                <mc:Fallback>
                  <p:oleObj r:id="rId11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03616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Объект 20"/>
            <p:cNvGraphicFramePr>
              <a:graphicFrameLocks noChangeAspect="1"/>
            </p:cNvGraphicFramePr>
            <p:nvPr>
              <p:extLst/>
            </p:nvPr>
          </p:nvGraphicFramePr>
          <p:xfrm>
            <a:off x="0" y="3465618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874" r:id="rId12" imgW="1388213" imgH="1856520" progId="">
                    <p:embed/>
                  </p:oleObj>
                </mc:Choice>
                <mc:Fallback>
                  <p:oleObj r:id="rId12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465618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Объект 21"/>
            <p:cNvGraphicFramePr>
              <a:graphicFrameLocks noChangeAspect="1"/>
            </p:cNvGraphicFramePr>
            <p:nvPr>
              <p:extLst/>
            </p:nvPr>
          </p:nvGraphicFramePr>
          <p:xfrm>
            <a:off x="0" y="3895075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875" r:id="rId13" imgW="1388213" imgH="1856520" progId="">
                    <p:embed/>
                  </p:oleObj>
                </mc:Choice>
                <mc:Fallback>
                  <p:oleObj r:id="rId1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895075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Объект 22"/>
            <p:cNvGraphicFramePr>
              <a:graphicFrameLocks noChangeAspect="1"/>
            </p:cNvGraphicFramePr>
            <p:nvPr>
              <p:extLst/>
            </p:nvPr>
          </p:nvGraphicFramePr>
          <p:xfrm>
            <a:off x="0" y="432453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876" r:id="rId14" imgW="1388213" imgH="1856520" progId="">
                    <p:embed/>
                  </p:oleObj>
                </mc:Choice>
                <mc:Fallback>
                  <p:oleObj r:id="rId14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32453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Объект 23"/>
            <p:cNvGraphicFramePr>
              <a:graphicFrameLocks noChangeAspect="1"/>
            </p:cNvGraphicFramePr>
            <p:nvPr>
              <p:extLst/>
            </p:nvPr>
          </p:nvGraphicFramePr>
          <p:xfrm>
            <a:off x="0" y="475398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877" r:id="rId15" imgW="1388213" imgH="1856520" progId="">
                    <p:embed/>
                  </p:oleObj>
                </mc:Choice>
                <mc:Fallback>
                  <p:oleObj r:id="rId1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75398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Объект 24"/>
            <p:cNvGraphicFramePr>
              <a:graphicFrameLocks noChangeAspect="1"/>
            </p:cNvGraphicFramePr>
            <p:nvPr>
              <p:extLst/>
            </p:nvPr>
          </p:nvGraphicFramePr>
          <p:xfrm>
            <a:off x="0" y="522561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878" r:id="rId16" imgW="1388213" imgH="1856520" progId="">
                    <p:embed/>
                  </p:oleObj>
                </mc:Choice>
                <mc:Fallback>
                  <p:oleObj r:id="rId1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2561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Объект 25"/>
            <p:cNvGraphicFramePr>
              <a:graphicFrameLocks noChangeAspect="1"/>
            </p:cNvGraphicFramePr>
            <p:nvPr>
              <p:extLst/>
            </p:nvPr>
          </p:nvGraphicFramePr>
          <p:xfrm>
            <a:off x="0" y="565506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879" r:id="rId17" imgW="1388213" imgH="1856520" progId="">
                    <p:embed/>
                  </p:oleObj>
                </mc:Choice>
                <mc:Fallback>
                  <p:oleObj r:id="rId1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65506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Объект 26"/>
            <p:cNvGraphicFramePr>
              <a:graphicFrameLocks noChangeAspect="1"/>
            </p:cNvGraphicFramePr>
            <p:nvPr>
              <p:extLst/>
            </p:nvPr>
          </p:nvGraphicFramePr>
          <p:xfrm>
            <a:off x="0" y="6084526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880" r:id="rId18" imgW="1388213" imgH="1856520" progId="">
                    <p:embed/>
                  </p:oleObj>
                </mc:Choice>
                <mc:Fallback>
                  <p:oleObj r:id="rId1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084526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" name="Номер слайда 5"/>
          <p:cNvSpPr txBox="1">
            <a:spLocks/>
          </p:cNvSpPr>
          <p:nvPr userDrawn="1"/>
        </p:nvSpPr>
        <p:spPr>
          <a:xfrm>
            <a:off x="8398276" y="46038"/>
            <a:ext cx="718737" cy="314325"/>
          </a:xfrm>
          <a:prstGeom prst="rect">
            <a:avLst/>
          </a:prstGeom>
        </p:spPr>
        <p:txBody>
          <a:bodyPr anchor="ctr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fld id="{D2E577E2-59FE-4C26-9611-D5042F3A81FF}" type="slidenum">
              <a:rPr lang="ru-RU" sz="2400" b="1">
                <a:solidFill>
                  <a:srgbClr val="BFA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42900" indent="-342900" algn="r" eaLnBrk="0" hangingPunct="0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ru-RU" sz="2400" b="1" dirty="0">
              <a:solidFill>
                <a:srgbClr val="BFAE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Объект 25"/>
          <p:cNvSpPr>
            <a:spLocks noGrp="1"/>
          </p:cNvSpPr>
          <p:nvPr>
            <p:ph sz="quarter" idx="13"/>
          </p:nvPr>
        </p:nvSpPr>
        <p:spPr>
          <a:xfrm>
            <a:off x="514349" y="700996"/>
            <a:ext cx="8520593" cy="552724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graphicFrame>
        <p:nvGraphicFramePr>
          <p:cNvPr id="30" name="Объект 29"/>
          <p:cNvGraphicFramePr>
            <a:graphicFrameLocks noChangeAspect="1"/>
          </p:cNvGraphicFramePr>
          <p:nvPr userDrawn="1">
            <p:extLst/>
          </p:nvPr>
        </p:nvGraphicFramePr>
        <p:xfrm>
          <a:off x="8334668" y="6052821"/>
          <a:ext cx="802869" cy="77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81" r:id="rId19" imgW="1805298" imgH="1741500" progId="">
                  <p:embed/>
                </p:oleObj>
              </mc:Choice>
              <mc:Fallback>
                <p:oleObj r:id="rId19" imgW="1805298" imgH="1741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4668" y="6052821"/>
                        <a:ext cx="802869" cy="7746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46038"/>
            <a:ext cx="8088112" cy="5747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9463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88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750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138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59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52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068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44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59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64AD6-83EC-417C-A3DC-B7CFE9249401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37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://minfin.ru/ru/perfomance/regions/monitoring_results/monitoring_finance/" TargetMode="External"/><Relationship Id="rId2" Type="http://schemas.openxmlformats.org/officeDocument/2006/relationships/hyperlink" Target="http://www.nifi.ru/ru/rating" TargetMode="External"/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4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mailto:minfin@tatar.ru" TargetMode="Externa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jpeg"/><Relationship Id="rId4" Type="http://schemas.openxmlformats.org/officeDocument/2006/relationships/image" Target="../media/image5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3951"/>
          <a:stretch/>
        </p:blipFill>
        <p:spPr>
          <a:xfrm>
            <a:off x="986683" y="825034"/>
            <a:ext cx="7681743" cy="3597202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563342" y="66366"/>
            <a:ext cx="8528427" cy="657224"/>
          </a:xfrm>
        </p:spPr>
        <p:txBody>
          <a:bodyPr>
            <a:noAutofit/>
          </a:bodyPr>
          <a:lstStyle/>
          <a:p>
            <a:r>
              <a:rPr lang="ru-RU" sz="4800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2"/>
                </a:solidFill>
              </a:rPr>
              <a:t>БЮДЖЕТ ДЛЯ ГРАЖДАН</a:t>
            </a:r>
            <a:endParaRPr lang="ru-RU" sz="48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accent2"/>
              </a:solidFill>
            </a:endParaRPr>
          </a:p>
        </p:txBody>
      </p:sp>
      <p:sp>
        <p:nvSpPr>
          <p:cNvPr id="8" name="Текст 1"/>
          <p:cNvSpPr>
            <a:spLocks noGrp="1"/>
          </p:cNvSpPr>
          <p:nvPr>
            <p:ph type="body" sz="quarter" idx="10"/>
          </p:nvPr>
        </p:nvSpPr>
        <p:spPr>
          <a:xfrm>
            <a:off x="563342" y="4597880"/>
            <a:ext cx="8528427" cy="173162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Закон </a:t>
            </a:r>
            <a:r>
              <a:rPr lang="ru-RU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Республики Татарстан </a:t>
            </a:r>
            <a:br>
              <a:rPr lang="ru-RU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</a:br>
            <a:r>
              <a:rPr lang="ru-RU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"О </a:t>
            </a:r>
            <a:r>
              <a:rPr lang="ru-RU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бюджете Республики Татарстан на </a:t>
            </a:r>
            <a:r>
              <a:rPr lang="ru-RU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2023 </a:t>
            </a:r>
            <a:r>
              <a:rPr lang="ru-RU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год и </a:t>
            </a:r>
            <a:r>
              <a:rPr lang="ru-RU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на плановый </a:t>
            </a:r>
            <a:br>
              <a:rPr lang="ru-RU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</a:br>
            <a:r>
              <a:rPr lang="ru-RU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период 2024 и 2025 годов"   </a:t>
            </a:r>
          </a:p>
        </p:txBody>
      </p:sp>
      <p:sp>
        <p:nvSpPr>
          <p:cNvPr id="5" name="Текст 1"/>
          <p:cNvSpPr>
            <a:spLocks noGrp="1"/>
          </p:cNvSpPr>
          <p:nvPr>
            <p:ph type="body" sz="quarter" idx="10"/>
          </p:nvPr>
        </p:nvSpPr>
        <p:spPr>
          <a:xfrm>
            <a:off x="495173" y="6448919"/>
            <a:ext cx="8648827" cy="409082"/>
          </a:xfrm>
        </p:spPr>
        <p:txBody>
          <a:bodyPr>
            <a:noAutofit/>
          </a:bodyPr>
          <a:lstStyle/>
          <a:p>
            <a:r>
              <a:rPr lang="ru-RU" sz="2200" dirty="0" smtClean="0">
                <a:solidFill>
                  <a:schemeClr val="tx2"/>
                </a:solidFill>
              </a:rPr>
              <a:t>- Справочник -</a:t>
            </a:r>
            <a:endParaRPr lang="ru-RU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3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9"/>
            <a:ext cx="8088112" cy="334962"/>
          </a:xfrm>
        </p:spPr>
        <p:txBody>
          <a:bodyPr>
            <a:normAutofit fontScale="47500" lnSpcReduction="20000"/>
          </a:bodyPr>
          <a:lstStyle/>
          <a:p>
            <a:r>
              <a:rPr lang="ru-RU" dirty="0"/>
              <a:t>Составление, рассмотрение и утверждение проекта закона Республики Татарстан о бюджете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24004"/>
              </p:ext>
            </p:extLst>
          </p:nvPr>
        </p:nvGraphicFramePr>
        <p:xfrm>
          <a:off x="552449" y="381001"/>
          <a:ext cx="8467725" cy="6409855"/>
        </p:xfrm>
        <a:graphic>
          <a:graphicData uri="http://schemas.openxmlformats.org/drawingml/2006/table">
            <a:tbl>
              <a:tblPr bandRow="1">
                <a:tableStyleId>{E8B1032C-EA38-4F05-BA0D-38AFFFC7BED3}</a:tableStyleId>
              </a:tblPr>
              <a:tblGrid>
                <a:gridCol w="287794"/>
                <a:gridCol w="8179931"/>
              </a:tblGrid>
              <a:tr h="2140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Проект бюджета Республики Татарстан составляется на основе прогноза социально-экономического развития Республики Татарстан в целях финансового обеспечения расходных обязательств Республики Татарстан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2140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Проект бюджета Республики Татарстан составляется и утверждается сроком на три года - очередной финансовый год и плановый период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11682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Составление проекта бюджета Республики Татарстан основывается на: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1) положениях послания Президента Российской Федерации Федеральному Собранию Российской Федерации, определяющих бюджетную политику (требования к бюджетной политике) в Российской Федерации;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2) послании Президента Республики Татарстан Государственному Совету Республики Татарстан;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3) основных направлениях бюджетной политики </a:t>
                      </a:r>
                      <a:r>
                        <a:rPr lang="ru-RU" sz="94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и налоговой </a:t>
                      </a: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политики Республики Татарстан;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4) прогнозе социально-экономического развития Республики Татарстан;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5) бюджетном прогнозе Республики Татарстан (проекте бюджетного прогноза, проекте изменений бюджетного прогноза) на долгосрочный период;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6) государственных программах Республики Татарстан (проектах государственных программ, проектах изменений указанных программ)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3200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Порядок и сроки составления проекта бюджета Республики Татарстан устанавливаются Кабинетом Министров Республики Татарстан с соблюдением требований, установленных Бюджетным кодексом Российской Федерации и Бюджетным кодексом Республики Татарстан.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3200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Внесение Кабинетом Министров Республики Татарстан проекта закона Республики Татарстан о бюджете Республики Татарстан Президенту Республики Татарстан осуществляется не позднее 10 дней до внесения проекта указанного закона в Государственный Совет Республики Татарстан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2140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Президент Республики Татарстан вносит на рассмотрение Государственного Совета Республики Татарстан проект закона Республики Татарстан о бюджете Республики Татарстан на очередной финансовый год и плановый период не позднее 15 октября текущего года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2140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Проект закона Республики Татарстан о бюджете Республики Татарстан считается внесенным в срок, если он доставлен в Государственный Совет Республики Татарстан до 24.00 часов 15 октября текущего года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4261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Проект закона Республики Татарстан о бюджете Республики Татарстан на очередной финансовый год и плановый период, внесенный с соблюдением требований законодательства, направляется Председателем Государственного Совета Республики Татарстан в комитеты Государственного Совета Республики Татарстан, другим субъектам права законодательной инициативы для внесения замечаний и предложений, а также в Счетную палату Республики Татарстан на заключение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4261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Государственный Совет Республики Татарстан рассматривает проект закона Республики Татарстан о бюджете Республики Татарстан на очередной финансовый год и плановый период в первом чтении в срок, определяемый Председателем Государственного Совета Республики Татарстан, но не превышающий 30 дней со дня его внесения в Государственный Совет Республики Татарстан Президентом Республики Татарстан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4261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При рассмотрении в первом чтении проекта закона Республики Татарстан о бюджете Республики Татарстан на очередной финансовый год и плановый период Государственный Совет Республики Татарстан заслушивает доклад Президента Республики Татарстан или уполномоченных им лиц, содоклад председателя Комитета по бюджету, а также доклад Председателя Счетной палаты Республики Татарстан и принимает решение о принятии или об отклонении указанного законопроекта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7441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11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Государственный Совет Республики Татарстан рассматривает во втором чтении проект закона Республики Татарстан о бюджете Республики Татарстан на очередной финансовый год и плановый период в срок, определяемый Государственным Советом Республики Татарстан, но не превышающий 30 дней со дня принятия указанного законопроекта в первом чтении.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Субъекты, имеющие право законодательной инициативы, направляют свои поправки в Комитет по бюджету в срок, определяемый Государственным Советом Республики Татарстан.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Комитет по бюджету рассматривает поправки в соответствии с Регламентом Государственного Совета Республики Татарстан и проводит экспертизу представленных поправок, с учетом которой принимается решение Комитета по бюджету по поправке.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4261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Государственный Совет Республики Татарстан рассматривает в третьем чтении проект закона Республики Татарстан о бюджете Республики Татарстан на очередной финансовый год и плановый период в срок, определяемый Государственным Советом Республики Татарстан, но не превышающий 15 дней со дня принятия указанного законопроекта во втором чтении.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При рассмотрении в третьем чтении указанный законопроект голосуется в целом. Внесение в него поправок не допускается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205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4" y="41785"/>
            <a:ext cx="7943851" cy="5107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200" b="1" dirty="0">
                <a:solidFill>
                  <a:prstClr val="black"/>
                </a:solidFill>
              </a:rPr>
              <a:t>Индикаторы государственной программы </a:t>
            </a:r>
            <a:r>
              <a:rPr lang="ru-RU" sz="1200" b="1" dirty="0" smtClean="0">
                <a:solidFill>
                  <a:prstClr val="black"/>
                </a:solidFill>
              </a:rPr>
              <a:t> "Сохранение</a:t>
            </a:r>
            <a:r>
              <a:rPr lang="ru-RU" sz="1200" b="1" dirty="0">
                <a:solidFill>
                  <a:prstClr val="black"/>
                </a:solidFill>
              </a:rPr>
              <a:t>, изучение и развитие государственных языков Республики Татарстан и других языков в Республике </a:t>
            </a:r>
            <a:r>
              <a:rPr lang="ru-RU" sz="1200" b="1" dirty="0" smtClean="0">
                <a:solidFill>
                  <a:prstClr val="black"/>
                </a:solidFill>
              </a:rPr>
              <a:t>Татарстан"</a:t>
            </a:r>
            <a:endParaRPr lang="ru-RU" sz="1200" b="1" dirty="0">
              <a:solidFill>
                <a:prstClr val="black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720368"/>
              </p:ext>
            </p:extLst>
          </p:nvPr>
        </p:nvGraphicFramePr>
        <p:xfrm>
          <a:off x="542924" y="739320"/>
          <a:ext cx="8477251" cy="386249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760123"/>
                <a:gridCol w="665434"/>
                <a:gridCol w="816670"/>
                <a:gridCol w="776340"/>
                <a:gridCol w="736010"/>
                <a:gridCol w="722674"/>
              </a:tblGrid>
              <a:tr h="4173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633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Соотношение аудиовизуальной информации на государственных языках Республики Татарстан в сфере государственного и муниципального управления, инфокоммуникационной сфере и сфере услуг, процентов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50/50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50/50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50/50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50/50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50/50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83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Доля делопроизводства на государственных языках Республики Татарстан в сфере государственного и муниципального управления, процентов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100/100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100/100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100/100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83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размещенных на зданиях государственных и муниципальных учреждений средств внешней и внутренней визуальной информации, оформленной на двух государственных языках, в общем количестве информации, процентов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Количество устанавливаемых дорожных указателей на двух государственных языках Республики Татарстан, единиц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продукции, имеющей этикетки,  ярлыки,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инструкции на двух государственных языках Республики Татарстан, в общем объеме </a:t>
                      </a:r>
                      <a:r>
                        <a:rPr lang="ru-RU" sz="9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родукции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, выпускаемой в Республике Татарстан, процентов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73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74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общественного транспорта, обеспеченного автоинформаторами на двух государственных языках Республики Татарстан, в общем количестве общественного транспорта, процентов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обслуживания населения на государственных языках Республики Татарстан, процентов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справочной информации на двух государственных языках Республики Татарстан, процентов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831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Доля охвата обучением и воспитанием детей татарской национальности на родном татарском языке в дошкольных образовательных организациях, процентов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54,4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52,4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981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20255" y="136675"/>
            <a:ext cx="7865720" cy="5107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200" b="1" dirty="0">
                <a:solidFill>
                  <a:prstClr val="black"/>
                </a:solidFill>
              </a:rPr>
              <a:t>Индикаторы государственной программы </a:t>
            </a:r>
            <a:r>
              <a:rPr lang="ru-RU" sz="1200" b="1" dirty="0" smtClean="0">
                <a:solidFill>
                  <a:prstClr val="black"/>
                </a:solidFill>
              </a:rPr>
              <a:t> "Сохранение</a:t>
            </a:r>
            <a:r>
              <a:rPr lang="ru-RU" sz="1200" b="1" dirty="0">
                <a:solidFill>
                  <a:prstClr val="black"/>
                </a:solidFill>
              </a:rPr>
              <a:t>, изучение и развитие государственных языков Республики Татарстан и других языков в Республике Татарстан " </a:t>
            </a:r>
            <a:r>
              <a:rPr lang="ru-RU" sz="1200" b="1" dirty="0" smtClean="0">
                <a:solidFill>
                  <a:prstClr val="black"/>
                </a:solidFill>
              </a:rPr>
              <a:t>(продолжение)</a:t>
            </a:r>
            <a:endParaRPr lang="ru-RU" sz="1200" b="1" dirty="0">
              <a:solidFill>
                <a:prstClr val="black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605542"/>
              </p:ext>
            </p:extLst>
          </p:nvPr>
        </p:nvGraphicFramePr>
        <p:xfrm>
          <a:off x="542924" y="844320"/>
          <a:ext cx="8477251" cy="405840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760123"/>
                <a:gridCol w="665434"/>
                <a:gridCol w="816670"/>
                <a:gridCol w="776340"/>
                <a:gridCol w="736010"/>
                <a:gridCol w="722674"/>
              </a:tblGrid>
              <a:tr h="4173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1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охвата обучением и воспитанием детей татарской национальности на родном татарском языке в общеобразовательных организациях, процентов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43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43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1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охвата обучением детей русской национальности на родном русском языке в общеобразовательных организациях, процентов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Количество результатов фундаментальных научных исследований в области татарской филологии, внедренных в практику, единиц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Количество научных монографий по русской филологии, подготовленных учеными Республики Татарстан, единиц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Количество национальных воскресных школ (отделений) в Республике Татарстан, единиц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Количество разработанных учебно-методических комплектов, учебных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программ и пособий по изучению родного языка с нарастающим итогом, единиц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12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средств массовой информации Республики Татарстан: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 татарском языке;</a:t>
                      </a:r>
                    </a:p>
                    <a:p>
                      <a:pPr marL="0" marR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 языках представителей народов, проживающих в Республике Татарстан, процентов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/>
                        </a:rPr>
                        <a:t>.</a:t>
                      </a:r>
                      <a:endParaRPr lang="ru-RU" sz="9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8317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совокупного фонда общедоступных библиотек республики на языках народов Республики Татарстан и Российской Федерации, кроме русского, процентов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22,84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22,86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22,88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22,89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22,89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публикаций в СМИ о языковой ситуации в Республике Татарстан и ходе реализации Программы, единиц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716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проведенных исследований динамики этноязыковой ситуации в Республике Татарстан, единиц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26657" y="6004397"/>
            <a:ext cx="87344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</a:t>
            </a:r>
            <a:r>
              <a:rPr lang="en-US" sz="1100" b="1" i="1" dirty="0" smtClean="0">
                <a:solidFill>
                  <a:schemeClr val="accent1"/>
                </a:solidFill>
              </a:rPr>
              <a:t> </a:t>
            </a:r>
            <a:r>
              <a:rPr lang="ru-RU" sz="1100" b="1" i="1" dirty="0">
                <a:solidFill>
                  <a:schemeClr val="accent1"/>
                </a:solidFill>
              </a:rPr>
              <a:t>Министерство образования и </a:t>
            </a:r>
            <a:r>
              <a:rPr lang="ru-RU" sz="1100" b="1" i="1" dirty="0" smtClean="0">
                <a:solidFill>
                  <a:schemeClr val="accent1"/>
                </a:solidFill>
              </a:rPr>
              <a:t>науки Республики </a:t>
            </a:r>
            <a:r>
              <a:rPr lang="ru-RU" sz="11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42924" y="6304148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</a:t>
            </a:r>
            <a:r>
              <a:rPr lang="en-US" sz="1100" b="1" i="1" dirty="0" smtClean="0">
                <a:solidFill>
                  <a:schemeClr val="accent6"/>
                </a:solidFill>
              </a:rPr>
              <a:t>://mon.tatarstan.ru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41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310744" y="1819087"/>
            <a:ext cx="438199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обеспечение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устойчивого снижения уровня негативного воздействия автомобильного транспорта на окружающую среду и здоровье населения и достижение наибольшей экономической эффективности перевозок автотранспортными средствами 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195242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b="1" dirty="0" smtClean="0">
                <a:solidFill>
                  <a:prstClr val="black"/>
                </a:solidFill>
              </a:rPr>
              <a:t>2</a:t>
            </a:r>
            <a:r>
              <a:rPr lang="en-US" b="1" dirty="0" smtClean="0">
                <a:solidFill>
                  <a:prstClr val="black"/>
                </a:solidFill>
              </a:rPr>
              <a:t>1</a:t>
            </a:r>
            <a:r>
              <a:rPr lang="ru-RU" b="1" dirty="0" smtClean="0">
                <a:solidFill>
                  <a:prstClr val="black"/>
                </a:solidFill>
              </a:rPr>
              <a:t>. Государственная </a:t>
            </a:r>
            <a:r>
              <a:rPr lang="ru-RU" b="1" dirty="0">
                <a:solidFill>
                  <a:prstClr val="black"/>
                </a:solidFill>
              </a:rPr>
              <a:t>программа </a:t>
            </a:r>
            <a:r>
              <a:rPr lang="ru-RU" b="1" dirty="0" smtClean="0">
                <a:solidFill>
                  <a:prstClr val="black"/>
                </a:solidFill>
              </a:rPr>
              <a:t>"Развитие </a:t>
            </a:r>
            <a:r>
              <a:rPr lang="ru-RU" b="1" dirty="0">
                <a:solidFill>
                  <a:prstClr val="black"/>
                </a:solidFill>
              </a:rPr>
              <a:t>рынка газомоторного топлива в Республике Татарстан </a:t>
            </a:r>
            <a:r>
              <a:rPr lang="ru-RU" b="1" dirty="0" smtClean="0">
                <a:solidFill>
                  <a:prstClr val="black"/>
                </a:solidFill>
              </a:rPr>
              <a:t>"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13666" name="Picture 2" descr="http://italgas77.ru/img/thumbs/origs/1027/360x240x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8" y="1699528"/>
            <a:ext cx="3429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762434"/>
              </p:ext>
            </p:extLst>
          </p:nvPr>
        </p:nvGraphicFramePr>
        <p:xfrm>
          <a:off x="752318" y="4250351"/>
          <a:ext cx="8058464" cy="8038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38594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8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6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170 640,0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154 501,0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122 924,4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134 270,0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61 458,8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02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195242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>
                <a:solidFill>
                  <a:prstClr val="black"/>
                </a:solidFill>
              </a:rPr>
              <a:t>Индикаторы 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600" b="1" dirty="0">
                <a:solidFill>
                  <a:prstClr val="black"/>
                </a:solidFill>
              </a:rPr>
              <a:t>рынка газомоторного топлива в 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</a:t>
            </a: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661609"/>
              </p:ext>
            </p:extLst>
          </p:nvPr>
        </p:nvGraphicFramePr>
        <p:xfrm>
          <a:off x="542925" y="999771"/>
          <a:ext cx="8477247" cy="274802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169752"/>
                <a:gridCol w="861499"/>
                <a:gridCol w="861499"/>
                <a:gridCol w="861499"/>
                <a:gridCol w="861499"/>
                <a:gridCol w="861499"/>
              </a:tblGrid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Целевые показатели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Приобретение автотранспортных средств, эксплуатируемых, работающих на газомоторном топливе,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512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1.1. АСВ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8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1.2. АБВ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750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1.3. Легковой</a:t>
                      </a:r>
                      <a:r>
                        <a:rPr lang="ru-RU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транспорт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40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1.4. Легковой</a:t>
                      </a:r>
                      <a:r>
                        <a:rPr lang="ru-RU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коммерческий транспорт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7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1.5. Грузовая</a:t>
                      </a:r>
                      <a:r>
                        <a:rPr lang="ru-RU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техника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60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Переоборудование автотранспортных средств, эксплуатируемых в республике, на использование ГМТ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подготовки и переподготовки кадров в области использования ГМТ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Снижение выбросов автотранспортными средствами вредных (загрязняющих) веществ, тыс. тонн в год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2,5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2,5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2,5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2,5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2,5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отчетных материалов,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нормативно-методических</a:t>
                      </a:r>
                      <a:r>
                        <a:rPr lang="ru-RU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документов, единиц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  <a:r>
                        <a:rPr lang="ru-RU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проведенных практических семинаров, конференций, </a:t>
                      </a:r>
                      <a:r>
                        <a:rPr lang="ru-RU" sz="900" b="0" i="0" u="none" strike="noStrike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вебинаров</a:t>
                      </a:r>
                      <a:r>
                        <a:rPr lang="ru-RU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круглых столов, единиц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14350" y="5993511"/>
            <a:ext cx="8369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100" b="1" i="1" dirty="0" smtClean="0">
                <a:solidFill>
                  <a:schemeClr val="accent1"/>
                </a:solidFill>
              </a:rPr>
              <a:t>промышленности и торговли Республики Татарстан</a:t>
            </a:r>
            <a:endParaRPr lang="ru-RU" sz="1100" b="1" i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42925" y="6255121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http://mpt.tatarstan.ru</a:t>
            </a:r>
            <a:endParaRPr lang="ru-RU" sz="1100" b="1" i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73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225123" y="1413891"/>
            <a:ext cx="43473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Цель:</a:t>
            </a:r>
            <a:r>
              <a:rPr lang="ru-RU" altLang="ru-RU" sz="1600" dirty="0" smtClean="0">
                <a:solidFill>
                  <a:prstClr val="black"/>
                </a:solidFill>
                <a:ea typeface="Calibri" panose="020F0502020204030204" pitchFamily="34" charset="0"/>
              </a:rPr>
              <a:t> повышение уровня правовой обеспеченности населения Республики Татарстан и создание оптимальных условий для независимого осуществления правосудия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8648" y="26142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2</a:t>
            </a:r>
            <a:r>
              <a:rPr lang="en-US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2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. Государственная  </a:t>
            </a: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</a:rPr>
              <a:t>программа</a:t>
            </a:r>
            <a:endParaRPr lang="ru-RU" altLang="ru-RU" dirty="0">
              <a:solidFill>
                <a:prstClr val="black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"Развитие </a:t>
            </a: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</a:rPr>
              <a:t>юстиции в Республике 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</a:t>
            </a:r>
            <a:endParaRPr lang="ru-RU" altLang="ru-RU" b="1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  <p:pic>
        <p:nvPicPr>
          <p:cNvPr id="116738" name="Picture 2" descr="http://www.diapazon.kz/files/post/images/2013-06/normal/7p73DYP6yq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8" y="1103442"/>
            <a:ext cx="3386059" cy="194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787296"/>
              </p:ext>
            </p:extLst>
          </p:nvPr>
        </p:nvGraphicFramePr>
        <p:xfrm>
          <a:off x="749228" y="3384414"/>
          <a:ext cx="8058464" cy="8658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99367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01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7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731 418,2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960 901,2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792 377,7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800 629,6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766 268,8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93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015147"/>
              </p:ext>
            </p:extLst>
          </p:nvPr>
        </p:nvGraphicFramePr>
        <p:xfrm>
          <a:off x="628648" y="1078301"/>
          <a:ext cx="8342632" cy="342174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80646"/>
                <a:gridCol w="572756"/>
                <a:gridCol w="817462"/>
                <a:gridCol w="892942"/>
                <a:gridCol w="892942"/>
                <a:gridCol w="892942"/>
                <a:gridCol w="892942"/>
              </a:tblGrid>
              <a:tr h="3635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Целевые показатели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Ед.</a:t>
                      </a:r>
                      <a:r>
                        <a:rPr lang="en-US" sz="9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9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изм.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563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Доля проектов законов Республики Татарстан, предусмотренных планом законопроектной деятельности Кабинета Министров Республики Татарстан на соответствующий год, внесенных в Кабинет Министров Республики Татарстан в установленный срок, в общем числе проектов законов Республики Татарстан, предусмотренных Планом законопроектной деятельности Кабинета Министров на соответствующий год, процентов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67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Доля разработанных проектов нормативных правовых актов и прошедших правовую и антикоррупционную экспертизу проектов нормативных правовых актов в сфере организации местного самоуправления от количества поступивших обращений органов местного самоуправления и поручений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7091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Количество зданий, помещений судебных участков мировых судей, в которых произведены ремонтные работы, единиц</a:t>
                      </a: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ед.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Выполнение заданного объема формирования Свода законов Республики Татарстан, процентов от установленного объема задания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28648" y="213447"/>
            <a:ext cx="7857326" cy="715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</a:rPr>
              <a:t>Индикаторы государственной программы 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b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</a:b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"Развитие </a:t>
            </a: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</a:rPr>
              <a:t>юстиции в Республике 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</a:t>
            </a:r>
            <a:endParaRPr lang="ru-RU" altLang="ru-RU" b="1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4824" y="5758499"/>
            <a:ext cx="83690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100" b="1" i="1" dirty="0" smtClean="0">
                <a:solidFill>
                  <a:schemeClr val="accent1"/>
                </a:solidFill>
              </a:rPr>
              <a:t>юстиции Республики </a:t>
            </a:r>
            <a:r>
              <a:rPr lang="ru-RU" sz="1100" b="1" i="1" dirty="0">
                <a:solidFill>
                  <a:schemeClr val="accent1"/>
                </a:solidFill>
              </a:rPr>
              <a:t>Татарстан</a:t>
            </a:r>
            <a:endParaRPr lang="ru-RU" sz="1100" b="1" i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fontAlgn="ctr"/>
            <a:endParaRPr lang="ru-RU" sz="1100" b="1" i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04824" y="6058029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ru-RU" sz="1100" b="1" i="1" dirty="0">
                <a:solidFill>
                  <a:schemeClr val="accent6"/>
                </a:solidFill>
              </a:rPr>
              <a:t>http://</a:t>
            </a:r>
            <a:r>
              <a:rPr lang="en-US" sz="1100" b="1" i="1" dirty="0">
                <a:solidFill>
                  <a:schemeClr val="accent6"/>
                </a:solidFill>
              </a:rPr>
              <a:t>minjust.tatarstan.ru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0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74747"/>
          </a:xfrm>
        </p:spPr>
        <p:txBody>
          <a:bodyPr>
            <a:noAutofit/>
          </a:bodyPr>
          <a:lstStyle/>
          <a:p>
            <a:pPr algn="l"/>
            <a:r>
              <a:rPr lang="ru-RU" sz="1400" dirty="0">
                <a:latin typeface="+mn-lt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71964" y="1297948"/>
            <a:ext cx="45155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Цель</a:t>
            </a:r>
            <a:r>
              <a:rPr lang="ru-RU" sz="1600" dirty="0"/>
              <a:t>: </a:t>
            </a:r>
            <a:r>
              <a:rPr lang="ru-RU" sz="1600" dirty="0" smtClean="0"/>
              <a:t>повышение </a:t>
            </a:r>
            <a:r>
              <a:rPr lang="ru-RU" sz="1600" dirty="0"/>
              <a:t>энергетической эффективности в производственной и непроизводственной сферах Республики Татарстан при неуклонном повышении качества жизни, конкурентоспособности выпускаемой продукции, снижении расходов на первичные энергоносители и уменьшении негативного воздействия на окружающую </a:t>
            </a:r>
            <a:r>
              <a:rPr lang="ru-RU" sz="1600" dirty="0" smtClean="0"/>
              <a:t>среду</a:t>
            </a:r>
            <a:endParaRPr lang="ru-RU" sz="16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8625" y="455613"/>
            <a:ext cx="7943850" cy="50141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600" b="1" dirty="0" smtClean="0">
                <a:solidFill>
                  <a:prstClr val="black"/>
                </a:solidFill>
              </a:rPr>
              <a:t>2</a:t>
            </a:r>
            <a:r>
              <a:rPr lang="en-US" sz="1600" b="1" dirty="0" smtClean="0">
                <a:solidFill>
                  <a:prstClr val="black"/>
                </a:solidFill>
              </a:rPr>
              <a:t>3</a:t>
            </a:r>
            <a:r>
              <a:rPr lang="ru-RU" sz="1600" b="1" dirty="0" smtClean="0">
                <a:solidFill>
                  <a:prstClr val="black"/>
                </a:solidFill>
              </a:rPr>
              <a:t>. </a:t>
            </a:r>
            <a:r>
              <a:rPr lang="ru-RU" sz="1600" b="1" dirty="0">
                <a:solidFill>
                  <a:prstClr val="black"/>
                </a:solidFill>
              </a:rPr>
              <a:t>Государственная программа "</a:t>
            </a:r>
            <a:r>
              <a:rPr lang="ru-RU" sz="1600" b="1" dirty="0" err="1">
                <a:solidFill>
                  <a:prstClr val="black"/>
                </a:solidFill>
              </a:rPr>
              <a:t>Энергоресурсоэффективность</a:t>
            </a:r>
            <a:r>
              <a:rPr lang="ru-RU" sz="1600" b="1" dirty="0">
                <a:solidFill>
                  <a:prstClr val="black"/>
                </a:solidFill>
              </a:rPr>
              <a:t> в Республике Татарстан"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50" y="1266091"/>
            <a:ext cx="3243814" cy="2372039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147277"/>
              </p:ext>
            </p:extLst>
          </p:nvPr>
        </p:nvGraphicFramePr>
        <p:xfrm>
          <a:off x="628150" y="3801298"/>
          <a:ext cx="8058465" cy="9679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671111"/>
                <a:gridCol w="1671111"/>
              </a:tblGrid>
              <a:tr h="253970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1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39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7 550,1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17 581,1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 2023 – 2025 годы средства в бюджете Республики Татарстан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не предусмотрены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919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74747"/>
          </a:xfrm>
        </p:spPr>
        <p:txBody>
          <a:bodyPr>
            <a:noAutofit/>
          </a:bodyPr>
          <a:lstStyle/>
          <a:p>
            <a:pPr algn="l"/>
            <a:r>
              <a:rPr lang="ru-RU" sz="1400" dirty="0">
                <a:latin typeface="+mn-lt"/>
              </a:rPr>
              <a:t>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4350" y="46038"/>
            <a:ext cx="7943850" cy="50141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400" b="1" dirty="0">
                <a:solidFill>
                  <a:prstClr val="black"/>
                </a:solidFill>
              </a:rPr>
              <a:t>Индикаторы </a:t>
            </a:r>
            <a:r>
              <a:rPr lang="ru-RU" sz="1400" b="1" dirty="0" smtClean="0">
                <a:solidFill>
                  <a:prstClr val="black"/>
                </a:solidFill>
              </a:rPr>
              <a:t>государственной программы </a:t>
            </a:r>
            <a:r>
              <a:rPr lang="ru-RU" sz="1400" b="1" dirty="0">
                <a:solidFill>
                  <a:prstClr val="black"/>
                </a:solidFill>
              </a:rPr>
              <a:t>"</a:t>
            </a:r>
            <a:r>
              <a:rPr lang="ru-RU" sz="1400" b="1" dirty="0" err="1">
                <a:solidFill>
                  <a:prstClr val="black"/>
                </a:solidFill>
              </a:rPr>
              <a:t>Энергоресурсоэффективность</a:t>
            </a:r>
            <a:r>
              <a:rPr lang="ru-RU" sz="1400" b="1" dirty="0">
                <a:solidFill>
                  <a:prstClr val="black"/>
                </a:solidFill>
              </a:rPr>
              <a:t> в Республике Татарстан"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105866"/>
              </p:ext>
            </p:extLst>
          </p:nvPr>
        </p:nvGraphicFramePr>
        <p:xfrm>
          <a:off x="514350" y="923925"/>
          <a:ext cx="8428682" cy="449540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356611"/>
                <a:gridCol w="598205"/>
                <a:gridCol w="665087"/>
                <a:gridCol w="604681"/>
                <a:gridCol w="604682"/>
                <a:gridCol w="599416"/>
              </a:tblGrid>
              <a:tr h="236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2021 год (факт)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год </a:t>
                      </a:r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(план)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2023 год (прогноз)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2024 год (прогноз)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2025год (прогноз)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энергоемкость валового</a:t>
                      </a:r>
                      <a:r>
                        <a:rPr lang="ru-RU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регионального продукта Республики Татарстан (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фактических условий),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т.у.т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./млн. рублей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8,51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8,48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8,46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8,43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энергоемкость валового регионального продукта Республики Татарстан (для сопоставимых условий),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т.у.т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./млн. рублей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20,74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20,68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20,62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Общее количество транспортных средств, работающих на сжиженном природном газе,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1 252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отношение расходов консолидированного бюджета Республики Татарстан на приобретение энергетических ресурсов к объему валового регионального продукта Республики Татарстан,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75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объема энергетических ресурсов, производимых с использованием возобновляемых источников энергии и (или) вторичных энергетических ресурсов, в общем объеме энергетических ресурсов, производимых на территории Республики Татарстан,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75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объема производства электрической энергии генерирующими объектами, функционирующими на основе использования возобновляемых источников энергии, в совокупном объеме производства электрической энергии на территории Республики Татарстан (без учета гидроэлектростанций установленной мощностью свыше 25 МВт),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ввод мощностей генерирующих объектов, функционирующих на основе использования возобновляемых источников энергии, на территории Республики Татарстан (без учета гидроэлектростанций установленной мощностью свыше 25 МВт), МВт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расход электрической энергии на снабжение органов государственной власти Республики Татарстан и государственных учреждений Республики Татарстан (в расчете на 1 кв. метр общей площади), кВт-ч/кв. метр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расход тепловой энергии на снабжение органов государственной власти Республики Татарстан и государственных учреждений Республики Татарстан (в расчете на 1 кв. метр общей площади), Гкал/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кв.метр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0,120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расход холодной воды на снабжение органов государственной власти Республики Татарстан и государственных учреждений Республики Татарстан (в расчете на человека), куб. метров/человека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расход горячей воды на снабжение органов государственной власти Республики Татарстан и государственных учреждений Республики Татарстан (в расчете на человека), куб. метров/человека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7,94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7,88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7,82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7,76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92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74747"/>
          </a:xfrm>
        </p:spPr>
        <p:txBody>
          <a:bodyPr>
            <a:noAutofit/>
          </a:bodyPr>
          <a:lstStyle/>
          <a:p>
            <a:pPr algn="l"/>
            <a:r>
              <a:rPr lang="ru-RU" sz="1400" dirty="0">
                <a:latin typeface="+mn-lt"/>
              </a:rPr>
              <a:t>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8175" y="179388"/>
            <a:ext cx="7943850" cy="4994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400" b="1" dirty="0">
                <a:solidFill>
                  <a:prstClr val="black"/>
                </a:solidFill>
              </a:rPr>
              <a:t>Государственная программа "</a:t>
            </a:r>
            <a:r>
              <a:rPr lang="ru-RU" sz="1400" b="1" dirty="0" err="1">
                <a:solidFill>
                  <a:prstClr val="black"/>
                </a:solidFill>
              </a:rPr>
              <a:t>Энергоресурсоэффективность</a:t>
            </a:r>
            <a:r>
              <a:rPr lang="ru-RU" sz="1400" b="1" dirty="0">
                <a:solidFill>
                  <a:prstClr val="black"/>
                </a:solidFill>
              </a:rPr>
              <a:t> в Республике Татарстан"</a:t>
            </a:r>
          </a:p>
          <a:p>
            <a:pPr algn="ctr">
              <a:lnSpc>
                <a:spcPts val="14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 (</a:t>
            </a:r>
            <a:r>
              <a:rPr lang="ru-RU" sz="1400" b="1" dirty="0" smtClean="0">
                <a:solidFill>
                  <a:prstClr val="black"/>
                </a:solidFill>
              </a:rPr>
              <a:t>продолжение)</a:t>
            </a:r>
            <a:endParaRPr lang="ru-RU" sz="1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457887"/>
              </p:ext>
            </p:extLst>
          </p:nvPr>
        </p:nvGraphicFramePr>
        <p:xfrm>
          <a:off x="514350" y="812166"/>
          <a:ext cx="8536983" cy="382865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588105"/>
                <a:gridCol w="562707"/>
                <a:gridCol w="552660"/>
                <a:gridCol w="612949"/>
                <a:gridCol w="612950"/>
                <a:gridCol w="607612"/>
              </a:tblGrid>
              <a:tr h="27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Целевые показатели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2021 год (факт)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год </a:t>
                      </a:r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(план)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2023 год (прогноз)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2024 год (прогноз)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2025год (прогноз)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расход природного газа на снабжение органов государственной власти Республики Татарстан и государственных учреждений Республики Татарстан (в расчете на человека), куб. метров/человека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167,5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167,0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166,5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расход природного газа на снабжение органов государственной власти Республики Татарстан и государственных учреждений Республики Татарстан (в расчете на 1 кв. метр общей площади), куб. метров/кв. метр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4,60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4,45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энергосервисных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договоров (контрактов), заключенных органами государственной власти Республики Татарстан и государственными учреждениями Республики Татарстан, штук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удельный расход топлива на выработку электрической энергии тепловыми электростанциями, г/кВт-ч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277,79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удельный расход топлива на выработку тепловой энергии тепловыми электростанциями, кг/Гкал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148,5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потерь электрической энергии: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 ее передаче по сетям в общем объеме переданной электрической энергии,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6,83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 ее передаче по распределительным сетям в общем объеме переданной электрической энергии,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8,05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удельный расход электрической энергии, используемой при передаче тепловой энергии в системах теплоснабжения, кВт-ч/Гкал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потерь тепловой энергии при ее передаче в общем объеме переданной тепловой энергии,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участников и посетителей программных мероприятий симпозиума и выставки в области энергосбережения и повышения энергетической эффективности, человек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&gt;=1000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&gt;=1000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&gt;=1000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&gt;=1000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органов государственной власти и государственных учреждений Республики Татарстан, направивших энергетические декларации в специальном модуле государственной информационной системы "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Энергоэффективность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</a:t>
                      </a:r>
                      <a:r>
                        <a:rPr lang="ru-RU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отчетный период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&gt;=90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&gt;=90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&gt;=90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&gt;=90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проведенных научно-практических семинаров по вопросам энергосбережения и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энергоэффективности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штук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23194" y="5886037"/>
            <a:ext cx="87344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</a:t>
            </a:r>
            <a:r>
              <a:rPr lang="en-US" sz="1100" b="1" i="1" dirty="0" smtClean="0">
                <a:solidFill>
                  <a:schemeClr val="accent1"/>
                </a:solidFill>
              </a:rPr>
              <a:t> </a:t>
            </a:r>
            <a:r>
              <a:rPr lang="ru-RU" sz="1100" b="1" i="1" dirty="0">
                <a:solidFill>
                  <a:schemeClr val="accent1"/>
                </a:solidFill>
              </a:rPr>
              <a:t>Министерство </a:t>
            </a:r>
            <a:r>
              <a:rPr lang="ru-RU" sz="1100" b="1" i="1" dirty="0" smtClean="0">
                <a:solidFill>
                  <a:schemeClr val="accent1"/>
                </a:solidFill>
              </a:rPr>
              <a:t>промышленности и торговли Республики </a:t>
            </a:r>
            <a:r>
              <a:rPr lang="ru-RU" sz="11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29998" y="6213934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http://</a:t>
            </a:r>
            <a:r>
              <a:rPr lang="en-US" sz="1100" b="1" i="1" dirty="0" smtClean="0">
                <a:solidFill>
                  <a:schemeClr val="accent6"/>
                </a:solidFill>
              </a:rPr>
              <a:t>mpt.tatarstan.ru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1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251366" y="1492922"/>
            <a:ext cx="444746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33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Цель: </a:t>
            </a:r>
            <a:r>
              <a:rPr lang="ru-RU" altLang="ru-RU" sz="14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повышение конкурентоспособности туристского комплекса Республики Татарстан на российском и международном туристских рынках на базе эффективного использования развивающейся инфраструктуры туризма, а также культурно-исторического, природного потенциала, потенциала событийного туризма республики и развития индустрии гостеприимства.</a:t>
            </a:r>
            <a:endParaRPr lang="ru-RU" altLang="ru-RU" sz="1400" dirty="0" smtClean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2772" y="166154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2</a:t>
            </a: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4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. Государственная программа </a:t>
            </a:r>
            <a:b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сферы туризма и гостеприимства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 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2" y="1123717"/>
            <a:ext cx="3473797" cy="2588094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021354"/>
              </p:ext>
            </p:extLst>
          </p:nvPr>
        </p:nvGraphicFramePr>
        <p:xfrm>
          <a:off x="612772" y="3938032"/>
          <a:ext cx="8086062" cy="5299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7465"/>
                <a:gridCol w="1577465"/>
                <a:gridCol w="1577465"/>
                <a:gridCol w="1577465"/>
                <a:gridCol w="1776202"/>
              </a:tblGrid>
              <a:tr h="0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 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 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356 729,9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645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299,6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102 254,2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102 475,8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103 267,3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884918"/>
              </p:ext>
            </p:extLst>
          </p:nvPr>
        </p:nvGraphicFramePr>
        <p:xfrm>
          <a:off x="619488" y="4789325"/>
          <a:ext cx="8067312" cy="70972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537842"/>
                <a:gridCol w="935665"/>
                <a:gridCol w="691117"/>
                <a:gridCol w="829339"/>
                <a:gridCol w="914400"/>
                <a:gridCol w="1158949"/>
              </a:tblGrid>
              <a:tr h="209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(факт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(план)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год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70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Количество</a:t>
                      </a:r>
                      <a:r>
                        <a:rPr lang="ru-RU" sz="9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9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туристов</a:t>
                      </a:r>
                      <a:r>
                        <a:rPr lang="ru-RU" sz="9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9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и</a:t>
                      </a:r>
                      <a:r>
                        <a:rPr lang="ru-RU" sz="9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9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экскурсантов</a:t>
                      </a:r>
                      <a:r>
                        <a:rPr lang="ru-RU" sz="9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ru-RU" sz="900" i="0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тыс</a:t>
                      </a:r>
                      <a:r>
                        <a:rPr lang="ru-RU" sz="900" i="0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.</a:t>
                      </a:r>
                      <a:r>
                        <a:rPr lang="ru-RU" sz="900" i="0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человек</a:t>
                      </a:r>
                      <a:endParaRPr lang="ru-RU" sz="900" i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</a:rPr>
                        <a:t>3 300</a:t>
                      </a:r>
                      <a:endParaRPr lang="ru-RU" sz="90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3 500</a:t>
                      </a:r>
                      <a:endParaRPr lang="ru-RU" sz="90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3 710</a:t>
                      </a:r>
                      <a:endParaRPr lang="ru-RU" sz="90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3 933</a:t>
                      </a:r>
                      <a:endParaRPr lang="ru-RU" sz="90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 4 169</a:t>
                      </a:r>
                      <a:endParaRPr lang="ru-RU" sz="90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58">
                <a:tc>
                  <a:txBody>
                    <a:bodyPr/>
                    <a:lstStyle/>
                    <a:p>
                      <a:pPr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ru-RU" sz="9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Объем</a:t>
                      </a:r>
                      <a:r>
                        <a:rPr lang="ru-RU" sz="9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9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оказанных</a:t>
                      </a:r>
                      <a:r>
                        <a:rPr lang="ru-RU" sz="9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9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туристских</a:t>
                      </a:r>
                      <a:r>
                        <a:rPr lang="ru-RU" sz="9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9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услуг</a:t>
                      </a:r>
                      <a:r>
                        <a:rPr lang="ru-RU" sz="9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ru-RU" sz="900" i="0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млн</a:t>
                      </a:r>
                      <a:r>
                        <a:rPr lang="ru-RU" sz="900" i="0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.</a:t>
                      </a:r>
                      <a:r>
                        <a:rPr lang="ru-RU" sz="900" i="0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рублей</a:t>
                      </a:r>
                      <a:endParaRPr lang="ru-RU" sz="900" i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ru-RU" sz="9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13 302</a:t>
                      </a:r>
                      <a:endParaRPr lang="ru-RU" sz="90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ru-RU" sz="9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14 000</a:t>
                      </a:r>
                      <a:endParaRPr lang="ru-RU" sz="90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ru-RU" sz="9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14 840</a:t>
                      </a:r>
                      <a:endParaRPr lang="ru-RU" sz="90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ru-RU" sz="90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15 730</a:t>
                      </a:r>
                      <a:endParaRPr lang="ru-RU" sz="90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ru-RU" sz="9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16 674</a:t>
                      </a:r>
                      <a:endParaRPr lang="ru-RU" sz="90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98223" y="5817841"/>
            <a:ext cx="87344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</a:t>
            </a:r>
            <a:r>
              <a:rPr lang="en-US" sz="1100" b="1" i="1" dirty="0" smtClean="0">
                <a:solidFill>
                  <a:schemeClr val="accent1"/>
                </a:solidFill>
              </a:rPr>
              <a:t> </a:t>
            </a:r>
            <a:r>
              <a:rPr lang="ru-RU" sz="1100" b="1" i="1" dirty="0" smtClean="0">
                <a:solidFill>
                  <a:schemeClr val="accent1"/>
                </a:solidFill>
              </a:rPr>
              <a:t>Государственный комитет Республики Татарстан по туризму</a:t>
            </a:r>
            <a:endParaRPr lang="ru-RU" sz="1100" b="1" i="1" dirty="0">
              <a:solidFill>
                <a:schemeClr val="accent1"/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29998" y="6016842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</a:t>
            </a:r>
            <a:r>
              <a:rPr lang="en-US" sz="1100" b="1" i="1" dirty="0" smtClean="0">
                <a:solidFill>
                  <a:schemeClr val="accent6"/>
                </a:solidFill>
              </a:rPr>
              <a:t>://tourism.tatarstan.ru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9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84139"/>
            <a:ext cx="8088112" cy="536348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Основные направления бюджетной </a:t>
            </a:r>
            <a:r>
              <a:rPr lang="ru-RU" dirty="0" smtClean="0"/>
              <a:t> политики </a:t>
            </a:r>
            <a:r>
              <a:rPr lang="ru-RU" dirty="0"/>
              <a:t>Республики Татарстан</a:t>
            </a:r>
          </a:p>
          <a:p>
            <a:r>
              <a:rPr lang="ru-RU" dirty="0"/>
              <a:t>на </a:t>
            </a:r>
            <a:r>
              <a:rPr lang="ru-RU" dirty="0" smtClean="0"/>
              <a:t>2023 </a:t>
            </a:r>
            <a:r>
              <a:rPr lang="ru-RU" dirty="0"/>
              <a:t>год и на плановый период </a:t>
            </a:r>
            <a:r>
              <a:rPr lang="ru-RU" dirty="0" smtClean="0"/>
              <a:t>2024 </a:t>
            </a:r>
            <a:r>
              <a:rPr lang="ru-RU" dirty="0"/>
              <a:t>и </a:t>
            </a:r>
            <a:r>
              <a:rPr lang="ru-RU" dirty="0" smtClean="0"/>
              <a:t>2025 годов</a:t>
            </a:r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5325" y="658040"/>
            <a:ext cx="8386011" cy="6227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300"/>
              </a:spcAft>
              <a:tabLst>
                <a:tab pos="8572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ориентирование на достижение национальных целей развития, установленных Указом Президента Российской Федерации от 21 июля 2020 года № 474 «О национальных целях развития Российской Федерации на период до 2030 года»;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реализация региональных проектов в рамках национальных (федеральных) проектов с достижением установленных индикаторов оценки эффективности их реализации;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ежегодное обеспечение достижения целевых показателей по заработной плате отдельных категорий работников бюджетной сферы, установленных Указом Президента Российской Федерации от 7 мая 2012 года № 597 «О мероприятиях по реализации государственной социальной политики»;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обеспечение своевременного и в полном объеме увеличения заработной платы работникам бюджетной сферы в меру повышения минимального размера оплаты труда;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обеспечение исполнения всех ранее принятых социальных обязательств республики;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оказание социальной поддержки населению с низким уровнем доходов, семьям с детьми;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  <a:buFontTx/>
              <a:buChar char="-"/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повышение адресности предоставления социальной помощи в части оказания государственной поддержки объективно нуждающимся гражданам;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безусловное соблюдение подхода, в соответствии с которым не допускается принятие решений, приводящих к увеличению расходных обязательств при отсутствии объективной возможности обеспечения их финансирования;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  <a:buFontTx/>
              <a:buChar char="-"/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продолжение </a:t>
            </a:r>
            <a:r>
              <a:rPr lang="ru-RU" sz="9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осуществления мероприятий по </a:t>
            </a: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обеспечению эффективности бюджетных расходов</a:t>
            </a:r>
            <a:r>
              <a:rPr lang="ru-RU" sz="9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  <a:buFontTx/>
              <a:buChar char="-"/>
              <a:tabLst>
                <a:tab pos="180975" algn="l"/>
              </a:tabLst>
            </a:pPr>
            <a:r>
              <a:rPr lang="ru-RU" sz="9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реализация </a:t>
            </a: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подходов, направленных на поиск резервов в процессе формирования и исполнения расходной части </a:t>
            </a:r>
            <a:r>
              <a:rPr lang="ru-RU" sz="9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бюджета;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  <a:buFontTx/>
              <a:buChar char="-"/>
              <a:tabLst>
                <a:tab pos="180975" algn="l"/>
              </a:tabLst>
            </a:pPr>
            <a:r>
              <a:rPr lang="ru-RU" sz="9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максимально полное обеспечение </a:t>
            </a: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расходов, которые были признаны необходимыми и </a:t>
            </a:r>
            <a:r>
              <a:rPr lang="ru-RU" sz="9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целесообразными;</a:t>
            </a:r>
            <a:endParaRPr lang="ru-RU" sz="9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300"/>
              </a:spcAft>
              <a:buFontTx/>
              <a:buChar char="-"/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поддержание оптимального соотношения текущих расходов и расходов капитального характера</a:t>
            </a:r>
            <a:r>
              <a:rPr lang="ru-RU" sz="9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  <a:buFontTx/>
              <a:buChar char="-"/>
              <a:tabLst>
                <a:tab pos="180975" algn="l"/>
              </a:tabLst>
            </a:pPr>
            <a:r>
              <a:rPr lang="ru-RU" sz="9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поддержание готовности к оперативному проведению широкомасштабных мероприятий </a:t>
            </a: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оптимизации расходов с учетом неопределенности экономической </a:t>
            </a:r>
            <a:r>
              <a:rPr lang="ru-RU" sz="9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ситуации;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  <a:buFontTx/>
              <a:buChar char="-"/>
              <a:tabLst>
                <a:tab pos="180975" algn="l"/>
              </a:tabLst>
            </a:pPr>
            <a:r>
              <a:rPr lang="ru-RU" sz="9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бюджета на основе государственных программ с учетом контроля эффективности их реализации</a:t>
            </a:r>
            <a:r>
              <a:rPr lang="ru-RU" sz="9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  <a:buFontTx/>
              <a:buChar char="-"/>
              <a:tabLst>
                <a:tab pos="180975" algn="l"/>
              </a:tabLst>
            </a:pPr>
            <a:r>
              <a:rPr lang="ru-RU" sz="9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обеспечение </a:t>
            </a: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открытости и прозрачности бюджета, формирование «Бюджета для граждан», размещение необходимой информации на едином портале бюджетной системы</a:t>
            </a:r>
            <a:r>
              <a:rPr lang="ru-RU" sz="9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  <a:buFontTx/>
              <a:buChar char="-"/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9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выстраивание </a:t>
            </a: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процессов цифровой трансформации государственных и муниципальных финансов</a:t>
            </a:r>
            <a:r>
              <a:rPr lang="ru-RU" sz="9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  <a:buFontTx/>
              <a:buChar char="-"/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9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принятие </a:t>
            </a: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мер по созданию условий для максимальной сбалансированности местных бюджетов всех уровней с полным обеспечением расходных полномочий, прежде всего по первоочередным и социально значимым направлениям, доходными источниками; выявление резервов увеличения доходной базы местных бюджетов;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  <a:buFontTx/>
              <a:buChar char="-"/>
              <a:tabLst>
                <a:tab pos="180340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максимально полное обеспечение по итогам финансового года расходных потребностей за счет собственных (не заемных) источников поступления средств в бюджет;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использование возможности получения средств федерального бюджета, предоставляемых в виде бюджетных кредитов, в частности кредитов на финансовое обеспечение реализации инфраструктурных проектов;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  <a:tabLst>
                <a:tab pos="180975" algn="l"/>
              </a:tabLst>
            </a:pPr>
            <a:r>
              <a:rPr lang="ru-RU" sz="9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продолжение </a:t>
            </a: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практики отказа от привлечения средств на финансовом рынке путем осуществления облигационных займов и кредитов от кредитных организаций;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осуществление контроля за объемом обязательств по предоставленным государственным гарантиям;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выполнение обязательств, принятых перед </a:t>
            </a:r>
            <a:r>
              <a:rPr lang="ru-RU" sz="9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Минфином России </a:t>
            </a: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реструктуризации задолженности Республики Татарстан по бюджетным кредитам из федерального бюджета;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обеспечение своевременного и полного погашения и обслуживания долговых обязательств республики;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использование возможностей, в соответствии с федеральными </a:t>
            </a:r>
            <a:r>
              <a:rPr lang="ru-RU" sz="9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НПА, </a:t>
            </a: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списанию задолженности республики по ранее реструктурированным федеральным бюджетным кредитам.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300"/>
              </a:spcAft>
            </a:pPr>
            <a:r>
              <a:rPr lang="ru-RU" sz="9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необходимых мероприятий в рамках обозначенных направлений бюджетной политики должна обеспечить решение задачи на предстоящий трехлетний период 2023 – 2025 годов по поддержанию сбалансированности и устойчивости бюджетной системы республики</a:t>
            </a: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9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61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150924" y="1541380"/>
            <a:ext cx="454791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Цель: </a:t>
            </a:r>
            <a:r>
              <a:rPr lang="ru-RU" altLang="ru-RU" sz="1600" dirty="0" smtClean="0">
                <a:solidFill>
                  <a:prstClr val="black"/>
                </a:solidFill>
                <a:ea typeface="Calibri" panose="020F0502020204030204" pitchFamily="34" charset="0"/>
              </a:rPr>
              <a:t>выявление и устранение причин коррупции (профилактика коррупции), создание условий, препятствующих коррупции, формирование в обществе нетерпимого отношения к коррупции.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2775" y="213494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2</a:t>
            </a: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5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.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</a:rPr>
              <a:t>Государственная  программа</a:t>
            </a:r>
            <a:endParaRPr lang="ru-RU" altLang="ru-RU" sz="700" dirty="0">
              <a:solidFill>
                <a:prstClr val="black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"Реализация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</a:rPr>
              <a:t>антикоррупционной политики Республики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</a:t>
            </a:r>
            <a:endParaRPr lang="ru-RU" altLang="ru-RU" sz="700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5" y="1226788"/>
            <a:ext cx="3333750" cy="1952625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023868"/>
              </p:ext>
            </p:extLst>
          </p:nvPr>
        </p:nvGraphicFramePr>
        <p:xfrm>
          <a:off x="612775" y="3660784"/>
          <a:ext cx="8086062" cy="7235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7465"/>
                <a:gridCol w="1577465"/>
                <a:gridCol w="1577465"/>
                <a:gridCol w="1577465"/>
                <a:gridCol w="1776202"/>
              </a:tblGrid>
              <a:tr h="0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1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8 339,0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449,1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8 837,1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8 837,1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8 837,1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1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233416"/>
              </p:ext>
            </p:extLst>
          </p:nvPr>
        </p:nvGraphicFramePr>
        <p:xfrm>
          <a:off x="507717" y="1139250"/>
          <a:ext cx="8245758" cy="293566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11883"/>
                <a:gridCol w="514350"/>
                <a:gridCol w="800100"/>
                <a:gridCol w="752475"/>
                <a:gridCol w="762000"/>
                <a:gridCol w="771525"/>
                <a:gridCol w="733425"/>
              </a:tblGrid>
              <a:tr h="348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Целевые показатели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Ед.</a:t>
                      </a:r>
                      <a:r>
                        <a:rPr lang="en-US" sz="9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9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изм.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21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Доля проектов законов Республики Татарстан, предусмотренных планом законопроектной деятельности Кабинета Министров Республики Татарстан на соответствующий год, внесенных в Кабинет Министров Республики Татарстан в установленный срок, в общем числе проектов законов Республики Татарстан, предусмотренных Планом законопроектной деятельности Кабинета Министров на соответствующий год, процентов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54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Доля разработанных проектов нормативных правовых актов и прошедших правовую и антикоррупционную экспертизу проектов нормативных правовых актов в сфере организации местного самоуправления от количества поступивших обращений органов местного самоуправления и поручений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9672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Количество зданий, помещений судебных участков мировых судей, в которых произведены ремонтные работы, единиц</a:t>
                      </a: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ед.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5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Выполнение заданного объема формирования Свода законов Республики Татарстан, процентов от установленного объема задания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"Реализация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</a:rPr>
              <a:t>антикоррупционной политики Республики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</a:t>
            </a:r>
            <a:endParaRPr lang="ru-RU" altLang="ru-RU" sz="700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3194" y="5755232"/>
            <a:ext cx="87344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</a:t>
            </a:r>
            <a:r>
              <a:rPr lang="en-US" sz="1100" b="1" i="1" dirty="0" smtClean="0">
                <a:solidFill>
                  <a:schemeClr val="accent1"/>
                </a:solidFill>
              </a:rPr>
              <a:t> </a:t>
            </a:r>
            <a:r>
              <a:rPr lang="ru-RU" sz="1100" b="1" i="1" dirty="0" smtClean="0">
                <a:solidFill>
                  <a:schemeClr val="accent1"/>
                </a:solidFill>
              </a:rPr>
              <a:t>Министерство юстиции Республики Татарстан</a:t>
            </a:r>
            <a:endParaRPr lang="ru-RU" sz="1100" b="1" i="1" dirty="0">
              <a:solidFill>
                <a:schemeClr val="accent1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29998" y="6016842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minjust.tatarstan.ru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7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589163" y="1731158"/>
            <a:ext cx="489761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о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беспечение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развертывания преемственной системы развития интеллектуально-творческого потенциала детей, молодежи и стратегическое управление талантами в интересах инновационного развития Республики Татарстан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84710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2</a:t>
            </a:r>
            <a:r>
              <a:rPr lang="en-US" sz="1600" b="1" dirty="0" smtClean="0">
                <a:solidFill>
                  <a:prstClr val="black"/>
                </a:solidFill>
              </a:rPr>
              <a:t>6</a:t>
            </a:r>
            <a:r>
              <a:rPr lang="ru-RU" sz="1600" b="1" dirty="0" smtClean="0">
                <a:solidFill>
                  <a:prstClr val="black"/>
                </a:solidFill>
              </a:rPr>
              <a:t>. Государственная </a:t>
            </a:r>
            <a:r>
              <a:rPr lang="ru-RU" sz="1600" b="1" dirty="0">
                <a:solidFill>
                  <a:prstClr val="black"/>
                </a:solidFill>
              </a:rPr>
              <a:t>программа </a:t>
            </a:r>
            <a:r>
              <a:rPr lang="ru-RU" sz="1600" b="1" dirty="0" smtClean="0">
                <a:solidFill>
                  <a:prstClr val="black"/>
                </a:solidFill>
              </a:rPr>
              <a:t>"Стратегическое </a:t>
            </a:r>
            <a:r>
              <a:rPr lang="ru-RU" sz="1600" b="1" dirty="0">
                <a:solidFill>
                  <a:prstClr val="black"/>
                </a:solidFill>
              </a:rPr>
              <a:t>управление талантами в 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82" y="1163302"/>
            <a:ext cx="2805081" cy="2648622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062639"/>
              </p:ext>
            </p:extLst>
          </p:nvPr>
        </p:nvGraphicFramePr>
        <p:xfrm>
          <a:off x="633360" y="3925272"/>
          <a:ext cx="8086062" cy="7099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7465"/>
                <a:gridCol w="1577465"/>
                <a:gridCol w="1577465"/>
                <a:gridCol w="1577465"/>
                <a:gridCol w="1776202"/>
              </a:tblGrid>
              <a:tr h="153988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17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2021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endParaRPr lang="ru-RU" sz="1100" b="1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факт)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год 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endParaRPr lang="ru-RU" sz="1100" b="1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endParaRPr lang="ru-RU" sz="1100" b="1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год 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59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119 050,0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51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71548"/>
              </p:ext>
            </p:extLst>
          </p:nvPr>
        </p:nvGraphicFramePr>
        <p:xfrm>
          <a:off x="542925" y="898942"/>
          <a:ext cx="8477247" cy="39989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42024"/>
                <a:gridCol w="743578"/>
                <a:gridCol w="743578"/>
                <a:gridCol w="803869"/>
                <a:gridCol w="813916"/>
                <a:gridCol w="730282"/>
              </a:tblGrid>
              <a:tr h="394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Целевые показатели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 (факт)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 (план)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год (прогноз)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год (прогноз)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 год (прогноз)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939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молодых людей в возрасте от 12 до 35 лет, ежегодно выявляемых через Республиканский реестр конкурсных мероприятий и включаемых в Республиканскую базу данных одаренных и талантливых детей и молодежи, человек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2048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молодых людей из Республиканской базы данных одаренных и талантливых детей и молодежи в возрасте от 12 до 35 лет, прошедших курсы индивидуальной продюсерской поддержки АНО «КОУТ 2.0», человек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2 200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3 100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4 900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204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предприятий и организаций, системно участвующих в реализации проектов по профессиональной ориентации и самореализации, организации профессиональных проб и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стажировочных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площадок для одаренных и талантливых детей и молодежи в возрасте от 12 до 35 лет, единиц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204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педагогов, специалистов, тренеров, обученных и сертифицированных в качестве наставников для работы с детьми и молодежью, человек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1 440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1 770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2 070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2 370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2 670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204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посетителей портала АНО «КОУТ 2.0», проинформированных о возможностях профессионального развития в Республике Татарстан, человек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70 000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70 000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70 000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70 000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70 000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348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студентов АНО «КОУТ 2.0», получивших право на трудоустройство либо самозанятость, процентов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204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Общий объем проведенных профильных смен по направлениям «Наука», «Спорт», «Искусство»,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человеко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дней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29 204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38 938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38 938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38 938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38 938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5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модернизированных государственных профессиональных образовательных организаций Республики Татарстан по стандартам «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Ворлдскиллс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», процентов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542925" y="84710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>
                <a:solidFill>
                  <a:prstClr val="black"/>
                </a:solidFill>
              </a:rPr>
              <a:t>Индикаторы 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"Стратегическое </a:t>
            </a:r>
            <a:r>
              <a:rPr lang="ru-RU" sz="1600" b="1" dirty="0">
                <a:solidFill>
                  <a:prstClr val="black"/>
                </a:solidFill>
              </a:rPr>
              <a:t>управление талантами в 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3400" y="5880470"/>
            <a:ext cx="836906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100" b="1" i="1" dirty="0" smtClean="0">
                <a:solidFill>
                  <a:schemeClr val="accent1"/>
                </a:solidFill>
              </a:rPr>
              <a:t>Ответственные исполнители </a:t>
            </a:r>
            <a:r>
              <a:rPr lang="ru-RU" sz="1100" b="1" i="1" dirty="0">
                <a:solidFill>
                  <a:schemeClr val="accent1"/>
                </a:solidFill>
              </a:rPr>
              <a:t>ГП: Министерство образования и науки Республики Татарстан, Министерство по делам молодежи Республики Татарстан</a:t>
            </a:r>
            <a:endParaRPr lang="ru-RU" sz="1100" b="1" i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fontAlgn="ctr"/>
            <a:endParaRPr lang="ru-RU" sz="1100" b="1" i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42925" y="6283542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</a:t>
            </a:r>
            <a:r>
              <a:rPr lang="ru-RU" sz="1100" b="1" i="1" dirty="0">
                <a:solidFill>
                  <a:schemeClr val="accent6"/>
                </a:solidFill>
              </a:rPr>
              <a:t>: http://prav.tatarstan.ru</a:t>
            </a:r>
          </a:p>
        </p:txBody>
      </p:sp>
    </p:spTree>
    <p:extLst>
      <p:ext uri="{BB962C8B-B14F-4D97-AF65-F5344CB8AC3E}">
        <p14:creationId xmlns:p14="http://schemas.microsoft.com/office/powerpoint/2010/main" val="262489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642372" y="1360241"/>
            <a:ext cx="519731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endParaRPr lang="ru-RU" altLang="ru-RU" sz="16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just"/>
            <a:r>
              <a:rPr lang="ru-RU" sz="1600" dirty="0" smtClean="0"/>
              <a:t>1) удовлетворение </a:t>
            </a:r>
            <a:r>
              <a:rPr lang="ru-RU" sz="1600" dirty="0"/>
              <a:t>текущих и формирование новых потребностей общества в получении информации, содержащейся в документах Архивного фонда Республики Татарстан и других архивных документах;</a:t>
            </a:r>
          </a:p>
          <a:p>
            <a:pPr algn="just"/>
            <a:r>
              <a:rPr lang="ru-RU" sz="1600" dirty="0" smtClean="0"/>
              <a:t>2) повышение </a:t>
            </a:r>
            <a:r>
              <a:rPr lang="ru-RU" sz="1600" dirty="0"/>
              <a:t>эффективности документационного обеспечения системы государственного управления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84710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27. </a:t>
            </a:r>
            <a:r>
              <a:rPr lang="ru-RU" sz="1600" b="1" dirty="0">
                <a:solidFill>
                  <a:prstClr val="black"/>
                </a:solidFill>
              </a:rPr>
              <a:t>Государственная </a:t>
            </a:r>
            <a:r>
              <a:rPr lang="ru-RU" sz="1600" b="1" dirty="0" smtClean="0">
                <a:solidFill>
                  <a:prstClr val="black"/>
                </a:solidFill>
              </a:rPr>
              <a:t>программа "Развитие </a:t>
            </a:r>
            <a:r>
              <a:rPr lang="ru-RU" sz="1600" b="1" dirty="0">
                <a:solidFill>
                  <a:prstClr val="black"/>
                </a:solidFill>
              </a:rPr>
              <a:t>архивного дела </a:t>
            </a:r>
            <a:endParaRPr lang="ru-RU" sz="16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в </a:t>
            </a:r>
            <a:r>
              <a:rPr lang="ru-RU" sz="1600" b="1" dirty="0">
                <a:solidFill>
                  <a:prstClr val="black"/>
                </a:solidFill>
              </a:rPr>
              <a:t>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 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27" y="1136720"/>
            <a:ext cx="2638634" cy="2609316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05899"/>
              </p:ext>
            </p:extLst>
          </p:nvPr>
        </p:nvGraphicFramePr>
        <p:xfrm>
          <a:off x="753627" y="4011536"/>
          <a:ext cx="8219550" cy="8082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3910"/>
                <a:gridCol w="1643910"/>
                <a:gridCol w="1643910"/>
                <a:gridCol w="1643910"/>
                <a:gridCol w="1643910"/>
              </a:tblGrid>
              <a:tr h="227178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60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2021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endParaRPr lang="ru-RU" sz="1100" b="1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факт)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год 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</a:t>
                      </a:r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endParaRPr lang="ru-RU" sz="1100" b="1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endParaRPr lang="ru-RU" sz="1100" b="1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год 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50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289 998,0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274 230,3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277 000,2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281 989,9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286 675,7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799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378923"/>
              </p:ext>
            </p:extLst>
          </p:nvPr>
        </p:nvGraphicFramePr>
        <p:xfrm>
          <a:off x="542922" y="1051399"/>
          <a:ext cx="8339821" cy="37157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22158"/>
                <a:gridCol w="724377"/>
                <a:gridCol w="724377"/>
                <a:gridCol w="783111"/>
                <a:gridCol w="792899"/>
                <a:gridCol w="792899"/>
              </a:tblGrid>
              <a:tr h="394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Целевые показатели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2021 </a:t>
                      </a:r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(факт)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2022год </a:t>
                      </a:r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(план)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2025год </a:t>
                      </a:r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72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модернизированных и внедренных новых функциональных модулей, единиц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посетителей электронного читального зала, единиц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&gt; 3 500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запросов, исполненных подведомственными учреждениями в установленные сроки, в общем объеме исполненных за год запросов, процентов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6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оцифрованных документов, хранящихся в системе хранения данных, в общем количестве оцифрованных документов, процентов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3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отреставрированных документов, листов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6 250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6 250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6 250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6 250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6 250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9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пополнения портала по генеалогии и родословным генеалогическими записями в общем количестве запланированных записей в текущем году, процентов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6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аудиовизуальных документов, включенных в Архивный фонд Республики Татарстан, единиц хранения/единиц учета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500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07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модернизированных рабочих мест государственных и муниципальных архивов в общем количестве запланированных в отчетном году, процентов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542925" y="84710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>
                <a:solidFill>
                  <a:prstClr val="black"/>
                </a:solidFill>
              </a:rPr>
              <a:t>Индикаторы 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600" b="1" dirty="0">
                <a:solidFill>
                  <a:prstClr val="black"/>
                </a:solidFill>
              </a:rPr>
              <a:t>архивного дела </a:t>
            </a:r>
            <a:endParaRPr lang="ru-RU" sz="16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в </a:t>
            </a:r>
            <a:r>
              <a:rPr lang="ru-RU" sz="1600" b="1" dirty="0">
                <a:solidFill>
                  <a:prstClr val="black"/>
                </a:solidFill>
              </a:rPr>
              <a:t>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 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2925" y="5625230"/>
            <a:ext cx="84772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200" b="1" i="1" dirty="0" smtClean="0">
                <a:solidFill>
                  <a:schemeClr val="accent1"/>
                </a:solidFill>
              </a:rPr>
              <a:t>ГП: Государственный </a:t>
            </a:r>
            <a:r>
              <a:rPr lang="ru-RU" sz="1200" b="1" i="1" dirty="0">
                <a:solidFill>
                  <a:schemeClr val="accent1"/>
                </a:solidFill>
              </a:rPr>
              <a:t>комитет Республики Татарстан по архивному делу</a:t>
            </a:r>
            <a:r>
              <a:rPr lang="ru-RU" sz="1400" b="1" i="1" dirty="0">
                <a:solidFill>
                  <a:schemeClr val="tx2"/>
                </a:solidFill>
              </a:rPr>
              <a:t>	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29998" y="6016842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</a:t>
            </a:r>
            <a:r>
              <a:rPr lang="ru-RU" sz="1100" b="1" i="1" dirty="0">
                <a:solidFill>
                  <a:schemeClr val="accent6"/>
                </a:solidFill>
              </a:rPr>
              <a:t> http</a:t>
            </a:r>
            <a:r>
              <a:rPr lang="ru-RU" sz="1100" b="1" i="1" dirty="0" smtClean="0">
                <a:solidFill>
                  <a:schemeClr val="accent6"/>
                </a:solidFill>
              </a:rPr>
              <a:t>://</a:t>
            </a:r>
            <a:r>
              <a:rPr lang="en-US" sz="1100" b="1" i="1" dirty="0" smtClean="0">
                <a:solidFill>
                  <a:schemeClr val="accent6"/>
                </a:solidFill>
              </a:rPr>
              <a:t>arhiv.tatarstan.ru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6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778967" y="1494897"/>
            <a:ext cx="369775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>
                <a:ea typeface="Times New Roman" panose="02020603050405020304" pitchFamily="18" charset="0"/>
              </a:rPr>
              <a:t>: </a:t>
            </a:r>
            <a:r>
              <a:rPr lang="ru-RU" altLang="ru-RU" sz="1600" dirty="0">
                <a:ea typeface="Times New Roman" panose="02020603050405020304" pitchFamily="18" charset="0"/>
              </a:rPr>
              <a:t> </a:t>
            </a:r>
            <a:r>
              <a:rPr lang="ru-RU" sz="1600" dirty="0"/>
              <a:t> </a:t>
            </a:r>
            <a:r>
              <a:rPr lang="ru-RU" sz="1600" dirty="0" smtClean="0"/>
              <a:t>стимулирование</a:t>
            </a:r>
            <a:r>
              <a:rPr lang="ru-RU" sz="1600" dirty="0"/>
              <a:t>, создание условий и содействие добровольному переселению соотечественников, проживающих за рубежом, для социально-экономического и демографического развития Республики Татарстан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32874" y="125740"/>
            <a:ext cx="7943850" cy="9194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2</a:t>
            </a:r>
            <a:r>
              <a:rPr lang="en-US" sz="1600" b="1" dirty="0" smtClean="0">
                <a:solidFill>
                  <a:prstClr val="black"/>
                </a:solidFill>
              </a:rPr>
              <a:t>8</a:t>
            </a:r>
            <a:r>
              <a:rPr lang="ru-RU" sz="1600" b="1" dirty="0" smtClean="0">
                <a:solidFill>
                  <a:prstClr val="black"/>
                </a:solidFill>
              </a:rPr>
              <a:t>. </a:t>
            </a:r>
            <a:r>
              <a:rPr lang="ru-RU" sz="1600" b="1" dirty="0">
                <a:solidFill>
                  <a:prstClr val="black"/>
                </a:solidFill>
              </a:rPr>
              <a:t>Государственная программа </a:t>
            </a:r>
            <a:r>
              <a:rPr lang="ru-RU" sz="1600" b="1" dirty="0" smtClean="0">
                <a:solidFill>
                  <a:prstClr val="black"/>
                </a:solidFill>
              </a:rPr>
              <a:t>"Оказание </a:t>
            </a:r>
            <a:r>
              <a:rPr lang="ru-RU" sz="1600" b="1" dirty="0">
                <a:solidFill>
                  <a:prstClr val="black"/>
                </a:solidFill>
              </a:rPr>
              <a:t>содействия добровольному переселению в Республику Татарстан соотечественников, </a:t>
            </a:r>
            <a:endParaRPr lang="ru-RU" sz="16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проживающих </a:t>
            </a:r>
            <a:r>
              <a:rPr lang="ru-RU" sz="1600" b="1" dirty="0">
                <a:solidFill>
                  <a:prstClr val="black"/>
                </a:solidFill>
              </a:rPr>
              <a:t>за </a:t>
            </a:r>
            <a:r>
              <a:rPr lang="ru-RU" sz="1600" b="1" dirty="0" smtClean="0">
                <a:solidFill>
                  <a:prstClr val="black"/>
                </a:solidFill>
              </a:rPr>
              <a:t>рубежом" 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2" y="1557493"/>
            <a:ext cx="3675794" cy="1946449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768085"/>
              </p:ext>
            </p:extLst>
          </p:nvPr>
        </p:nvGraphicFramePr>
        <p:xfrm>
          <a:off x="734577" y="3760535"/>
          <a:ext cx="7905220" cy="7648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1044"/>
                <a:gridCol w="1581044"/>
                <a:gridCol w="1581044"/>
                <a:gridCol w="1581044"/>
                <a:gridCol w="1581044"/>
              </a:tblGrid>
              <a:tr h="147231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8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87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624,7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3 791,2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283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32874" y="125740"/>
            <a:ext cx="7943850" cy="9194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>
                <a:solidFill>
                  <a:prstClr val="black"/>
                </a:solidFill>
              </a:rPr>
              <a:t>Индикаторы государственной программы  </a:t>
            </a:r>
            <a:r>
              <a:rPr lang="ru-RU" sz="1600" b="1" dirty="0" smtClean="0">
                <a:solidFill>
                  <a:prstClr val="black"/>
                </a:solidFill>
              </a:rPr>
              <a:t>"Оказание </a:t>
            </a:r>
            <a:r>
              <a:rPr lang="ru-RU" sz="1600" b="1" dirty="0">
                <a:solidFill>
                  <a:prstClr val="black"/>
                </a:solidFill>
              </a:rPr>
              <a:t>содействия добровольному переселению в Республику Татарстан соотечественников, проживающих за </a:t>
            </a:r>
            <a:r>
              <a:rPr lang="ru-RU" sz="1600" b="1" dirty="0" smtClean="0">
                <a:solidFill>
                  <a:prstClr val="black"/>
                </a:solidFill>
              </a:rPr>
              <a:t>рубежом" 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9998" y="5524399"/>
            <a:ext cx="84772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 Министерство труда, занятости и социальной защиты Республики </a:t>
            </a:r>
            <a:r>
              <a:rPr lang="ru-RU" sz="1100" b="1" i="1" dirty="0">
                <a:solidFill>
                  <a:schemeClr val="accent1"/>
                </a:solidFill>
              </a:rPr>
              <a:t>Татарстан </a:t>
            </a:r>
            <a:r>
              <a:rPr lang="ru-RU" sz="1400" b="1" i="1" dirty="0">
                <a:solidFill>
                  <a:schemeClr val="tx2"/>
                </a:solidFill>
              </a:rPr>
              <a:t>	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29998" y="6016842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http://</a:t>
            </a:r>
            <a:r>
              <a:rPr lang="en-US" sz="1100" b="1" i="1" dirty="0" smtClean="0">
                <a:solidFill>
                  <a:schemeClr val="accent6"/>
                </a:solidFill>
              </a:rPr>
              <a:t>mtsz.tatarstan.ru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780388"/>
              </p:ext>
            </p:extLst>
          </p:nvPr>
        </p:nvGraphicFramePr>
        <p:xfrm>
          <a:off x="532874" y="1285315"/>
          <a:ext cx="8128047" cy="26368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2451"/>
                <a:gridCol w="676532"/>
                <a:gridCol w="668666"/>
                <a:gridCol w="668666"/>
                <a:gridCol w="715866"/>
                <a:gridCol w="715866"/>
              </a:tblGrid>
              <a:tr h="394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показатели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 (факт)</a:t>
                      </a:r>
                      <a:endParaRPr lang="ru-RU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 (план)</a:t>
                      </a:r>
                      <a:endParaRPr lang="ru-RU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год (прогноз</a:t>
                      </a:r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год </a:t>
                      </a:r>
                    </a:p>
                    <a:p>
                      <a:pPr algn="ctr" fontAlgn="ctr"/>
                      <a:r>
                        <a:rPr lang="ru-RU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  <a:endParaRPr lang="ru-RU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 год </a:t>
                      </a:r>
                    </a:p>
                    <a:p>
                      <a:pPr algn="ctr" fontAlgn="ctr"/>
                      <a:r>
                        <a:rPr lang="ru-RU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7218">
                <a:tc>
                  <a:txBody>
                    <a:bodyPr/>
                    <a:lstStyle/>
                    <a:p>
                      <a:pPr algn="just"/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latin typeface="Arial"/>
                        </a:rPr>
                        <a:t>Количество участников государственной программы и членов их семей, человек	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615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Численность участников Государственной программы Российской Федерации и членов их семей, получающих среднее профессиональное, высшее образование, дополнительное профессиональное образование в образовательных организациях Республики Татарстан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369">
                <a:tc>
                  <a:txBody>
                    <a:bodyPr/>
                    <a:lstStyle/>
                    <a:p>
                      <a:pPr algn="just"/>
                      <a:r>
                        <a:rPr lang="ru-RU" sz="9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презентаций государственной программы Республики Татарстан в государствах постоянного проживания соотечественников, проведенных уполномоченным органом, в том числе с использованием технических каналов связи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918">
                <a:tc>
                  <a:txBody>
                    <a:bodyPr/>
                    <a:lstStyle/>
                    <a:p>
                      <a:pPr algn="just"/>
                      <a:r>
                        <a:rPr lang="ru-RU" sz="9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участников Государственной программы Российской Федерации, которым выделены жилые помещения для временного размещения на срок не менее 6 месяцев либо компенсирован наем жилого помещения на указанный срок, человек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631">
                <a:tc>
                  <a:txBody>
                    <a:bodyPr/>
                    <a:lstStyle/>
                    <a:p>
                      <a:pPr algn="just"/>
                      <a:r>
                        <a:rPr lang="ru-RU" sz="900" b="0" i="0" u="none" strike="noStrike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Количество участников Государственной программы Российской Федерации и членов их семей, получивших гарантированное медицинское обслуживание в Республике Татарстан в период адаптации, человек						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188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err="1" smtClean="0"/>
              <a:t>прпо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648586" y="46038"/>
            <a:ext cx="7871571" cy="59931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t"/>
            <a:r>
              <a:rPr lang="en-US" sz="1600" b="1" dirty="0" smtClean="0">
                <a:solidFill>
                  <a:prstClr val="black"/>
                </a:solidFill>
              </a:rPr>
              <a:t>29</a:t>
            </a:r>
            <a:r>
              <a:rPr lang="ru-RU" sz="1600" dirty="0" smtClean="0">
                <a:solidFill>
                  <a:prstClr val="black"/>
                </a:solidFill>
              </a:rPr>
              <a:t>. </a:t>
            </a:r>
            <a:r>
              <a:rPr lang="ru-RU" sz="1600" dirty="0">
                <a:solidFill>
                  <a:prstClr val="black"/>
                </a:solidFill>
              </a:rPr>
              <a:t>Государственная программа </a:t>
            </a:r>
            <a:r>
              <a:rPr lang="ru-RU" sz="1600" dirty="0" smtClean="0">
                <a:solidFill>
                  <a:prstClr val="black"/>
                </a:solidFill>
              </a:rPr>
              <a:t>"Формирование </a:t>
            </a:r>
            <a:r>
              <a:rPr lang="ru-RU" sz="1600" dirty="0">
                <a:solidFill>
                  <a:prstClr val="black"/>
                </a:solidFill>
              </a:rPr>
              <a:t>современной городской среды на территории Республики </a:t>
            </a:r>
            <a:r>
              <a:rPr lang="ru-RU" sz="1600" dirty="0" smtClean="0">
                <a:solidFill>
                  <a:prstClr val="black"/>
                </a:solidFill>
              </a:rPr>
              <a:t>Татарстан"</a:t>
            </a: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004177"/>
              </p:ext>
            </p:extLst>
          </p:nvPr>
        </p:nvGraphicFramePr>
        <p:xfrm>
          <a:off x="688475" y="3668142"/>
          <a:ext cx="8219550" cy="7833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3910"/>
                <a:gridCol w="1643910"/>
                <a:gridCol w="1643910"/>
                <a:gridCol w="1643910"/>
                <a:gridCol w="1643910"/>
              </a:tblGrid>
              <a:tr h="237016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37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71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2 942 606,4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21 586 752,8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3 629 749,3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3 300 697,1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2 000 000,0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5715" name="Picture 3" descr="C:\Users\Alsu.Husainova\Desktop\0e0ebed189357054b6e61dfcc56fc1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50" y="807523"/>
            <a:ext cx="3878950" cy="257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866904" y="1232394"/>
            <a:ext cx="40613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ru-RU" sz="1600" dirty="0" smtClean="0"/>
              <a:t>повышение </a:t>
            </a:r>
            <a:r>
              <a:rPr lang="ru-RU" sz="1600" dirty="0"/>
              <a:t>качества и комфорта городской среды на территории Республики Татарстан</a:t>
            </a:r>
          </a:p>
        </p:txBody>
      </p:sp>
    </p:spTree>
    <p:extLst>
      <p:ext uri="{BB962C8B-B14F-4D97-AF65-F5344CB8AC3E}">
        <p14:creationId xmlns:p14="http://schemas.microsoft.com/office/powerpoint/2010/main" val="45915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012519"/>
              </p:ext>
            </p:extLst>
          </p:nvPr>
        </p:nvGraphicFramePr>
        <p:xfrm>
          <a:off x="546918" y="828304"/>
          <a:ext cx="8068867" cy="40157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33016"/>
                <a:gridCol w="669435"/>
                <a:gridCol w="619125"/>
                <a:gridCol w="628650"/>
                <a:gridCol w="695325"/>
                <a:gridCol w="623316"/>
              </a:tblGrid>
              <a:tr h="394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показатели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2021 год </a:t>
                      </a:r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год </a:t>
                      </a:r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(план)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год </a:t>
                      </a:r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7218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Количество благоустроенных общественных территорий, единиц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7218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Прирост среднего индекса качества городской среды по отношению к 2019 году, процентов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7218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Индекс</a:t>
                      </a:r>
                      <a:r>
                        <a:rPr lang="ru-RU" sz="9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качества городской сред,</a:t>
                      </a:r>
                      <a:r>
                        <a:rPr lang="ru-RU" sz="9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баллов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7218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Доля объема закупок оборудования, имеющего российское происхождение, в том числе оборудования, закупаемого при выполнении работ, в общем объеме оборудования, закупленного в рамках реализации мероприятий государственных (муниципальных) программ современной городской среды, процентов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72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Количество городов с благоприятной городской средой,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554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Доля городов с благоприятной средой от общего количества городов (индекс качества городской среды - выше 50 процентов), процентов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247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территории которых реализуются проекты по созданию комфортной городской среды, процентов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61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поселениях, не менее единиц нарастающим итогом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369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Площадь благоустроенных общественных территорий, приходящаяся на одного жителя Республики Татарстан, </a:t>
                      </a:r>
                      <a:r>
                        <a:rPr lang="ru-RU" sz="9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кв.метров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3,91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36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дворовых территорий, благоустроенных в рамках республиканской программы «Наш двор», </a:t>
                      </a:r>
                      <a:r>
                        <a:rPr lang="ru-RU" sz="9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тыс.единиц</a:t>
                      </a:r>
                      <a:endParaRPr lang="ru-RU" sz="9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1,074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626795" y="74613"/>
            <a:ext cx="7892260" cy="5993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t"/>
            <a:r>
              <a:rPr lang="ru-RU" sz="1600" b="1" dirty="0">
                <a:solidFill>
                  <a:prstClr val="black"/>
                </a:solidFill>
              </a:rPr>
              <a:t>Индикаторы </a:t>
            </a:r>
            <a:r>
              <a:rPr lang="ru-RU" sz="1600" dirty="0" smtClean="0">
                <a:solidFill>
                  <a:prstClr val="black"/>
                </a:solidFill>
              </a:rPr>
              <a:t>государственной программы "Формирование </a:t>
            </a:r>
            <a:r>
              <a:rPr lang="ru-RU" sz="1600" dirty="0">
                <a:solidFill>
                  <a:prstClr val="black"/>
                </a:solidFill>
              </a:rPr>
              <a:t>современной городской среды на территории Республики </a:t>
            </a:r>
            <a:r>
              <a:rPr lang="ru-RU" sz="1600" dirty="0" smtClean="0">
                <a:solidFill>
                  <a:prstClr val="black"/>
                </a:solidFill>
              </a:rPr>
              <a:t>Татарстан"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9353" y="5782895"/>
            <a:ext cx="81167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100" b="1" i="1" dirty="0" smtClean="0">
                <a:solidFill>
                  <a:schemeClr val="accent1"/>
                </a:solidFill>
              </a:rPr>
              <a:t>строительства, архитектуры и жилищно-коммунального хозяйства Республики Татарстан </a:t>
            </a:r>
            <a:endParaRPr lang="ru-RU" sz="1100" b="1" i="1" dirty="0">
              <a:solidFill>
                <a:schemeClr val="tx2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26874" y="6309766"/>
            <a:ext cx="7987454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http://minstroy.tatarstan.ru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78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41" y="42378"/>
            <a:ext cx="8452121" cy="66291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500" dirty="0" smtClean="0"/>
              <a:t>Основные направления налоговой </a:t>
            </a:r>
            <a:r>
              <a:rPr lang="ru-RU" sz="1500" dirty="0"/>
              <a:t>политики Республики Татарстан </a:t>
            </a:r>
          </a:p>
          <a:p>
            <a:pPr>
              <a:spcBef>
                <a:spcPts val="0"/>
              </a:spcBef>
            </a:pPr>
            <a:r>
              <a:rPr lang="ru-RU" sz="1500" dirty="0"/>
              <a:t>на </a:t>
            </a:r>
            <a:r>
              <a:rPr lang="ru-RU" sz="1500" dirty="0" smtClean="0"/>
              <a:t>2023 </a:t>
            </a:r>
            <a:r>
              <a:rPr lang="ru-RU" sz="1500" dirty="0"/>
              <a:t>год </a:t>
            </a:r>
            <a:r>
              <a:rPr lang="ru-RU" sz="1500" dirty="0" smtClean="0"/>
              <a:t>и на </a:t>
            </a:r>
            <a:r>
              <a:rPr lang="ru-RU" sz="1500" dirty="0"/>
              <a:t>плановый период </a:t>
            </a:r>
            <a:r>
              <a:rPr lang="ru-RU" sz="1500" dirty="0" smtClean="0"/>
              <a:t>2024 </a:t>
            </a:r>
            <a:r>
              <a:rPr lang="ru-RU" sz="1500" dirty="0"/>
              <a:t>и </a:t>
            </a:r>
            <a:r>
              <a:rPr lang="ru-RU" sz="1500" dirty="0" smtClean="0"/>
              <a:t>2025 годов</a:t>
            </a:r>
          </a:p>
          <a:p>
            <a:endParaRPr lang="ru-RU" sz="1500" dirty="0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4202" y="503296"/>
            <a:ext cx="8442869" cy="6640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just"/>
            <a:r>
              <a:rPr lang="ru-RU" sz="1100" dirty="0">
                <a:solidFill>
                  <a:schemeClr val="tx1"/>
                </a:solidFill>
              </a:rPr>
              <a:t>Внедряется институт единого налогового счета, предусматривающего консолидацию всех обязанностей налогоплательщика по уплате обязательных платежей в едином сальдо расчетов с бюджетом. С 2023 года для всех налогоплательщиков станет обязательным порядок уплаты налогов и сборов в виде единого налогового платежа.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14340" y="1850632"/>
            <a:ext cx="8452121" cy="12258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just"/>
            <a:r>
              <a:rPr lang="ru-RU" sz="1100" dirty="0">
                <a:solidFill>
                  <a:schemeClr val="tx1"/>
                </a:solidFill>
              </a:rPr>
              <a:t>Для поддержки инвестиций в экономику и стимулирования инновационной деятельности на территории республики продолжают действовать пониженные ставки по налогу на прибыль и налогу на имущество организаций. С 2023 года предусмотрена пониженная налоговая ставка в размере 10% по налогу на прибыль организаций, реализующих инвестиционные проекты по строительству (реконструкции, модернизации) генерирующих объектов, функционирующих на основе использования отходов производства и потребления, в отношении налога на имущество организаций данная категория налогоплательщиков освобождена от уплаты с 2022 года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5731" y="3109460"/>
            <a:ext cx="8408038" cy="4767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>
              <a:defRPr/>
            </a:pPr>
            <a:r>
              <a:rPr lang="ru-RU" sz="1100" dirty="0">
                <a:solidFill>
                  <a:schemeClr val="tx1"/>
                </a:solidFill>
              </a:rPr>
              <a:t>До 1 января 2024 года продолжится действие пониженной ставки в размере </a:t>
            </a:r>
            <a:r>
              <a:rPr lang="en-US" sz="1100" dirty="0">
                <a:solidFill>
                  <a:schemeClr val="tx1"/>
                </a:solidFill>
              </a:rPr>
              <a:t>22,73 </a:t>
            </a:r>
            <a:r>
              <a:rPr lang="ru-RU" sz="1100" dirty="0">
                <a:solidFill>
                  <a:schemeClr val="tx1"/>
                </a:solidFill>
              </a:rPr>
              <a:t>процента от исчисленной суммы по налогу на имущество организаций для технопарков, индустриальных парков, </a:t>
            </a:r>
            <a:r>
              <a:rPr lang="ru-RU" sz="1100" dirty="0" err="1">
                <a:solidFill>
                  <a:schemeClr val="tx1"/>
                </a:solidFill>
              </a:rPr>
              <a:t>инновационно</a:t>
            </a:r>
            <a:r>
              <a:rPr lang="ru-RU" sz="1100" dirty="0">
                <a:solidFill>
                  <a:schemeClr val="tx1"/>
                </a:solidFill>
              </a:rPr>
              <a:t>-технологических центров</a:t>
            </a:r>
            <a:endParaRPr lang="ru-RU" sz="1100" kern="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2783" y="3619146"/>
            <a:ext cx="8410985" cy="6607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</a:rPr>
              <a:t>До 1 января 2024 года продолжится действие налоговых преференций по налогу на имущество организаций  в отношении объектов социально-культурной сферы, используемых организациями для нужд здравоохранения, физической культуры, а также садоводческих и огороднических товариществ.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4145" y="1173600"/>
            <a:ext cx="8442926" cy="6640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just"/>
            <a:r>
              <a:rPr lang="ru-RU" sz="1100" dirty="0">
                <a:solidFill>
                  <a:schemeClr val="tx1"/>
                </a:solidFill>
              </a:rPr>
              <a:t>С 1 июля 2022 года по 31 декабря 2027 в четырех регионах Российской Федерации, в том числе в Республике Татарстан для индивидуальных предпринимателей и организаций малого бизнеса в порядке эксперимента установлен новый специальный налоговый режим «Автоматизированная упрощенная система налогообложения».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4144" y="4269529"/>
            <a:ext cx="8439623" cy="10385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>
                <a:solidFill>
                  <a:schemeClr val="tx1"/>
                </a:solidFill>
              </a:rPr>
              <a:t>В целях снижения налоговой нагрузки газораспределительных организаций и создания благоприятных условий для дальнейшего развития газификации в Республике Татарстан в 2023 году продолжит действовать льготная налоговая ставка от исчисленной суммы по налогу на имущество организаций в размере 4,55 процента – в отношении газопроводов газораспределительной сети в рамках реализации мероприятий по </a:t>
            </a:r>
            <a:r>
              <a:rPr lang="ru-RU" sz="1100" dirty="0" err="1">
                <a:solidFill>
                  <a:schemeClr val="tx1"/>
                </a:solidFill>
              </a:rPr>
              <a:t>догазификации</a:t>
            </a:r>
            <a:r>
              <a:rPr lang="ru-RU" sz="1100" dirty="0">
                <a:solidFill>
                  <a:schemeClr val="tx1"/>
                </a:solidFill>
              </a:rPr>
              <a:t> на территории Республики Татарстан в соответствии с решениями Правительства Российской Федерации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2783" y="5304182"/>
            <a:ext cx="8410985" cy="4767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just">
              <a:defRPr/>
            </a:pPr>
            <a:r>
              <a:rPr lang="ru-RU" sz="1100" dirty="0">
                <a:solidFill>
                  <a:schemeClr val="tx1"/>
                </a:solidFill>
              </a:rPr>
              <a:t>В целях развития предпринимательства, до 1 января 2024 года продлено действие пониженных налоговых ставок по упрощенной системе налогообложения «доходы минус расходы»</a:t>
            </a:r>
            <a:endParaRPr lang="ru-RU" sz="1100" kern="0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32783" y="5793100"/>
            <a:ext cx="8413929" cy="4500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</a:rPr>
              <a:t>До 1 января 2026 года продлено действие пониженных ставок по упрощенной системе налогообложения для </a:t>
            </a:r>
            <a:r>
              <a:rPr lang="en-US" sz="1100" dirty="0">
                <a:solidFill>
                  <a:schemeClr val="tx1"/>
                </a:solidFill>
              </a:rPr>
              <a:t>IT</a:t>
            </a:r>
            <a:r>
              <a:rPr lang="ru-RU" sz="1100" dirty="0">
                <a:solidFill>
                  <a:schemeClr val="tx1"/>
                </a:solidFill>
              </a:rPr>
              <a:t>-компаний, местом осуществления деятельности которых являются города с численностью населения до 7 тысяч человек (</a:t>
            </a:r>
            <a:r>
              <a:rPr lang="ru-RU" sz="1100" dirty="0" err="1">
                <a:solidFill>
                  <a:schemeClr val="tx1"/>
                </a:solidFill>
              </a:rPr>
              <a:t>г.Иннополис</a:t>
            </a:r>
            <a:r>
              <a:rPr lang="ru-RU" sz="1100" dirty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04201" y="6277061"/>
            <a:ext cx="8462260" cy="4767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>
              <a:defRPr/>
            </a:pPr>
            <a:r>
              <a:rPr lang="ru-RU" sz="1100" dirty="0">
                <a:solidFill>
                  <a:schemeClr val="tx1"/>
                </a:solidFill>
              </a:rPr>
              <a:t>На период 2021 - 2023 годов действуют пониженные ставки по упрощенной системе налогообложения для </a:t>
            </a:r>
            <a:r>
              <a:rPr lang="ru-RU" sz="1100" dirty="0"/>
              <a:t>резидентов технопарка в сфере высоких технологий, осуществляющих деятельность в </a:t>
            </a:r>
            <a:r>
              <a:rPr lang="en-US" sz="1100" dirty="0"/>
              <a:t>IT-</a:t>
            </a:r>
            <a:r>
              <a:rPr lang="ru-RU" sz="1100" dirty="0"/>
              <a:t>сфере</a:t>
            </a:r>
            <a:endParaRPr lang="ru-RU" sz="11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84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9194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30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.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</a:rPr>
              <a:t>Государственная программа Республики Татарстан </a:t>
            </a:r>
            <a:endParaRPr lang="ru-RU" sz="1600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t"/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"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</a:rPr>
              <a:t>Строительство автомобильных газонаполнительных компрессорных станций на территории Республики Татарстан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"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044948"/>
              </p:ext>
            </p:extLst>
          </p:nvPr>
        </p:nvGraphicFramePr>
        <p:xfrm>
          <a:off x="692029" y="3821677"/>
          <a:ext cx="8058464" cy="8511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49991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95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1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19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6978" name="Picture 2" descr="Газовая заправка: нюансы и перспективы бизнеса (ноябрь 2020) — vipidei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1143001"/>
            <a:ext cx="3407457" cy="248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43813" y="1143001"/>
            <a:ext cx="411281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ru-RU" altLang="ru-RU" sz="1600" dirty="0">
                <a:ea typeface="Times New Roman" panose="02020603050405020304" pitchFamily="18" charset="0"/>
              </a:rPr>
              <a:t>с</a:t>
            </a:r>
            <a:r>
              <a:rPr lang="ru-RU" sz="1600" dirty="0"/>
              <a:t>тимулирование перевода и приобретения транспортных средств, работающих на компримированном природном газе, путем расширения существующей в республике газозаправочной инфраструктуры, в том числе с учетом наличия на заправках зарядных колонок (станций) для транспортных средств с электродвигателями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302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9194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программы</a:t>
            </a:r>
            <a:endParaRPr lang="ru-RU" altLang="ru-RU" sz="1600" b="1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«Строительство автомобильных газонаполнительных станций на территории Республики 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249286"/>
              </p:ext>
            </p:extLst>
          </p:nvPr>
        </p:nvGraphicFramePr>
        <p:xfrm>
          <a:off x="612776" y="1222759"/>
          <a:ext cx="8159749" cy="9415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63849"/>
                <a:gridCol w="1047750"/>
                <a:gridCol w="1200150"/>
                <a:gridCol w="1009650"/>
                <a:gridCol w="1107997"/>
                <a:gridCol w="930353"/>
              </a:tblGrid>
              <a:tr h="324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 (факт)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(прогноз)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новых АГНКС, в том числе с учетом наличия зарядных колонок (станций) для транспортных средств с электродвигателями (нарастающим итогом)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нет данных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47700" y="5753849"/>
            <a:ext cx="81305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>
                <a:solidFill>
                  <a:schemeClr val="accent1"/>
                </a:solidFill>
              </a:rPr>
              <a:t>Ответственный исполнитель ГП: Министерство промышленности и торговли Республики Татарстан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47700" y="6042558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000" b="1" i="1" dirty="0">
                <a:solidFill>
                  <a:schemeClr val="accent6"/>
                </a:solidFill>
              </a:rPr>
              <a:t>https://mpt.tatarstan.ru/</a:t>
            </a:r>
            <a:endParaRPr lang="ru-RU" sz="10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0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134533" y="1615053"/>
            <a:ext cx="45016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33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latin typeface="Arial"/>
                <a:ea typeface="Times New Roman" panose="02020603050405020304" pitchFamily="18" charset="0"/>
              </a:rPr>
              <a:t>Цель: </a:t>
            </a:r>
            <a:r>
              <a:rPr lang="ru-RU" altLang="ru-RU" sz="1600" dirty="0" smtClean="0">
                <a:latin typeface="Arial"/>
                <a:ea typeface="Times New Roman" panose="02020603050405020304" pitchFamily="18" charset="0"/>
              </a:rPr>
              <a:t>реализация государственной политики по развитию  физической культуры и спорта в Республике Татарстан</a:t>
            </a:r>
            <a:endParaRPr lang="ru-RU" altLang="ru-RU" sz="1600" dirty="0" smtClean="0">
              <a:latin typeface="Arial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3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1.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Государственная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программа "Развитие физической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культуры и спорта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353365"/>
              </p:ext>
            </p:extLst>
          </p:nvPr>
        </p:nvGraphicFramePr>
        <p:xfrm>
          <a:off x="692029" y="3804726"/>
          <a:ext cx="8058464" cy="9210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319002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6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29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5 711 775,5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7 942 672,3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4 443 775,8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4 803 428,9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5 320 526,0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3906" name="Picture 2" descr="Картинки по запросу спорт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6" y="1030786"/>
            <a:ext cx="3006724" cy="237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01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программы</a:t>
            </a:r>
            <a:endParaRPr lang="ru-RU" altLang="ru-RU" sz="1600" b="1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физической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культуры и спорта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518930"/>
              </p:ext>
            </p:extLst>
          </p:nvPr>
        </p:nvGraphicFramePr>
        <p:xfrm>
          <a:off x="612776" y="1222759"/>
          <a:ext cx="8178799" cy="203089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00301"/>
                <a:gridCol w="897308"/>
                <a:gridCol w="863125"/>
                <a:gridCol w="974221"/>
                <a:gridCol w="894441"/>
                <a:gridCol w="949403"/>
              </a:tblGrid>
              <a:tr h="349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(факт)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населения РТ, систематически занимающегося физической культурой и спортом, % 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52,6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55,5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58,2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62,1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спортсменов-разрядников в общем количестве лиц, занимающихся в системе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спортивных школ, спортивных школ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олимпийского резерва и училищ олимпийского резерва, %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24,33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31,0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31,5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 спортивных сооружений на 100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тыс.человек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населения, единиц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321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0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Единовременная пропускная способность объектов, введенных в эксплуатацию в рамках государственной программы,  по направлению касающемуся совершенствования условий для развития массового спорта, (нарастающим итогом), человек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1019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1099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1127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1127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1127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85776" y="5718546"/>
            <a:ext cx="853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1"/>
                </a:solidFill>
              </a:rPr>
              <a:t>Ответственный исполнитель ГП : Министерство спорта Республики Татарстан</a:t>
            </a:r>
            <a:endParaRPr lang="ru-RU" sz="1200" b="1" i="1" dirty="0">
              <a:solidFill>
                <a:schemeClr val="accent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" y="6133096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2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200" b="1" i="1" dirty="0">
                <a:solidFill>
                  <a:schemeClr val="accent6"/>
                </a:solidFill>
              </a:rPr>
              <a:t>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</a:t>
            </a:r>
            <a:r>
              <a:rPr lang="en-US" sz="1200" b="1" i="1" dirty="0" smtClean="0">
                <a:solidFill>
                  <a:schemeClr val="accent6"/>
                </a:solidFill>
              </a:rPr>
              <a:t>://minsport.tatarstan.ru</a:t>
            </a:r>
            <a:endParaRPr lang="ru-RU" sz="1200" b="1" i="1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2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134533" y="1615053"/>
            <a:ext cx="45016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33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/>
            <a:r>
              <a:rPr lang="ru-RU" altLang="ru-RU" sz="1600" b="1" dirty="0" smtClean="0">
                <a:latin typeface="Arial"/>
                <a:ea typeface="Times New Roman" panose="02020603050405020304" pitchFamily="18" charset="0"/>
              </a:rPr>
              <a:t>Цель: </a:t>
            </a:r>
            <a:r>
              <a:rPr lang="ru-RU" altLang="ru-RU" sz="16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реализация государственной политики по развитию молодежной политики </a:t>
            </a:r>
            <a:br>
              <a:rPr lang="ru-RU" altLang="ru-RU" sz="16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</a:br>
            <a:r>
              <a:rPr lang="ru-RU" altLang="ru-RU" sz="16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в Республике Татарстан</a:t>
            </a:r>
            <a:endParaRPr lang="ru-RU" altLang="ru-RU" sz="1600" dirty="0" smtClean="0">
              <a:latin typeface="Arial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3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2.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Государственная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программа "Развитие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молодежной политики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619540"/>
              </p:ext>
            </p:extLst>
          </p:nvPr>
        </p:nvGraphicFramePr>
        <p:xfrm>
          <a:off x="692029" y="3787472"/>
          <a:ext cx="8058464" cy="7992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41365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8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1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8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5 397 450,2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6 743 094,1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6 182 303,1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6 149 778,9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5 829 100,3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3908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64" y="1133850"/>
            <a:ext cx="3297869" cy="219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4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endParaRPr lang="ru-RU" altLang="ru-RU" sz="16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молодежной политики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647267"/>
              </p:ext>
            </p:extLst>
          </p:nvPr>
        </p:nvGraphicFramePr>
        <p:xfrm>
          <a:off x="612776" y="1222759"/>
          <a:ext cx="7893049" cy="179666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92652"/>
                <a:gridCol w="828942"/>
                <a:gridCol w="940037"/>
                <a:gridCol w="922946"/>
                <a:gridCol w="879772"/>
                <a:gridCol w="1028700"/>
              </a:tblGrid>
              <a:tr h="425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</a:t>
                      </a:r>
                      <a:endParaRPr lang="ru-RU" sz="9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факт)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Удельный вес сельской молодежи, участвующей в программах социального развития села, в общем количестве сельской молодежи, процентов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68,1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74,1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Увеличение доли молодых людей, вовлеченных в реализуемые исполнительными органами государственной власти проекты и программы в сфере поддержки талантливой молодежи, в общем количестве молодежи, процентов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Охват детей и молодежи мероприятиями патриотической направленности, человек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000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000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000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000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64 000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77257" y="5778367"/>
            <a:ext cx="8534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 smtClean="0">
                <a:solidFill>
                  <a:schemeClr val="accent1"/>
                </a:solidFill>
              </a:rPr>
              <a:t>Ответственный исполнитель ГП : Министерство </a:t>
            </a:r>
            <a:r>
              <a:rPr lang="ru-RU" sz="1100" b="1" i="1" dirty="0">
                <a:solidFill>
                  <a:schemeClr val="accent1"/>
                </a:solidFill>
              </a:rPr>
              <a:t>по делам молодежи </a:t>
            </a:r>
            <a:r>
              <a:rPr lang="ru-RU" sz="1100" b="1" i="1" dirty="0" smtClean="0">
                <a:solidFill>
                  <a:schemeClr val="accent1"/>
                </a:solidFill>
              </a:rPr>
              <a:t>Республики Татарстан</a:t>
            </a:r>
            <a:endParaRPr lang="ru-RU" sz="1100" b="1" i="1" dirty="0">
              <a:solidFill>
                <a:schemeClr val="accent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5625" y="6039977"/>
            <a:ext cx="8001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1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100" b="1" i="1" dirty="0">
                <a:solidFill>
                  <a:schemeClr val="accent6"/>
                </a:solidFill>
              </a:rPr>
              <a:t>находится </a:t>
            </a:r>
            <a:r>
              <a:rPr lang="ru-RU" sz="1100" b="1" i="1" dirty="0" smtClean="0">
                <a:solidFill>
                  <a:schemeClr val="accent6"/>
                </a:solidFill>
              </a:rPr>
              <a:t>по </a:t>
            </a:r>
            <a:r>
              <a:rPr lang="ru-RU" sz="1100" b="1" i="1" dirty="0">
                <a:solidFill>
                  <a:schemeClr val="accent6"/>
                </a:solidFill>
              </a:rPr>
              <a:t>адресу</a:t>
            </a:r>
            <a:r>
              <a:rPr lang="ru-RU" sz="1100" b="1" i="1" dirty="0" smtClean="0">
                <a:solidFill>
                  <a:schemeClr val="accent6"/>
                </a:solidFill>
              </a:rPr>
              <a:t>:</a:t>
            </a:r>
            <a:r>
              <a:rPr lang="en-US" sz="1100" b="1" i="1" dirty="0">
                <a:solidFill>
                  <a:schemeClr val="accent6"/>
                </a:solidFill>
              </a:rPr>
              <a:t> http</a:t>
            </a:r>
            <a:r>
              <a:rPr lang="en-US" sz="1100" b="1" i="1" dirty="0" smtClean="0">
                <a:solidFill>
                  <a:schemeClr val="accent6"/>
                </a:solidFill>
              </a:rPr>
              <a:t>://minmol.tatarstan.ru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2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390845" y="1122610"/>
            <a:ext cx="424534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33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latin typeface="Arial"/>
                <a:ea typeface="Times New Roman" panose="02020603050405020304" pitchFamily="18" charset="0"/>
              </a:rPr>
              <a:t>Цель:</a:t>
            </a:r>
            <a:r>
              <a:rPr lang="ru-RU" sz="1600" dirty="0"/>
              <a:t> </a:t>
            </a:r>
            <a:r>
              <a:rPr lang="ru-RU" sz="1600" dirty="0" smtClean="0"/>
              <a:t>создание </a:t>
            </a:r>
            <a:r>
              <a:rPr lang="ru-RU" sz="1600" dirty="0"/>
              <a:t>условий для развития промышленности, конкурентоспособной в глобальном масштабе, обладающей долгосрочным потенциалом динамичного роста и обеспечивающей реализацию стратегических приоритетов Республики </a:t>
            </a:r>
            <a:r>
              <a:rPr lang="ru-RU" sz="1600" dirty="0" smtClean="0"/>
              <a:t>Татарстан</a:t>
            </a:r>
            <a:endParaRPr lang="ru-RU" sz="16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3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3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.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Государственная программа "Развитие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обрабатывающих отраслей промышленности Республики 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672178"/>
              </p:ext>
            </p:extLst>
          </p:nvPr>
        </p:nvGraphicFramePr>
        <p:xfrm>
          <a:off x="692029" y="3787472"/>
          <a:ext cx="8058464" cy="12906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41365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5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8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Действует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с 2022 года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375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339,0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180 780,1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103 562,0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2025 год средства в бюджете Республики Татарстан не предусмотрены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AutoShape 2" descr="Обрабатывающая промышленность: структура отросли и объемы производ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Обрабатывающая промышленность: структура отросли и объемы производств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Обрабатывающая промышленность: структура отросли и объемы производств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824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24" y="1122610"/>
            <a:ext cx="3397509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80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9194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endParaRPr lang="ru-RU" altLang="ru-RU" sz="16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обрабатывающих отраслей промышленности Республики 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127655"/>
              </p:ext>
            </p:extLst>
          </p:nvPr>
        </p:nvGraphicFramePr>
        <p:xfrm>
          <a:off x="612776" y="1222759"/>
          <a:ext cx="8016874" cy="126212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02224"/>
                <a:gridCol w="942975"/>
                <a:gridCol w="1000125"/>
                <a:gridCol w="971550"/>
              </a:tblGrid>
              <a:tr h="2983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0" i="0" dirty="0">
                          <a:solidFill>
                            <a:srgbClr val="22272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Инвестиции в основной капитал, млн. рублей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2 749,0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4 131,0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4 301,0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Создание новых рабочих мест, человек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429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655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655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0" i="0" dirty="0">
                          <a:solidFill>
                            <a:srgbClr val="22272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Объем отгруженной продукции, млн. рублей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42 016,0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86 740,0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119 278,0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Прирост объема отгруженной продукции гражданского назначения,</a:t>
                      </a:r>
                    </a:p>
                    <a:p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85776" y="5718546"/>
            <a:ext cx="853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</a:t>
            </a:r>
            <a:r>
              <a:rPr lang="ru-RU" sz="1200" b="1" i="1" dirty="0" smtClean="0">
                <a:solidFill>
                  <a:srgbClr val="C00000"/>
                </a:solidFill>
              </a:rPr>
              <a:t> </a:t>
            </a:r>
            <a:r>
              <a:rPr lang="ru-RU" sz="1200" b="1" i="1" dirty="0">
                <a:solidFill>
                  <a:schemeClr val="accent1"/>
                </a:solidFill>
              </a:rPr>
              <a:t>исполнитель ГП : Министерство промышленности и торговли Республики Татарстан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96900" y="6099634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http://</a:t>
            </a:r>
            <a:r>
              <a:rPr lang="en-US" sz="1100" b="1" i="1" dirty="0" smtClean="0">
                <a:solidFill>
                  <a:schemeClr val="accent6"/>
                </a:solidFill>
              </a:rPr>
              <a:t>mpt.tatarstan.ru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6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390845" y="1491941"/>
            <a:ext cx="424534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33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latin typeface="Arial"/>
                <a:ea typeface="Times New Roman" panose="02020603050405020304" pitchFamily="18" charset="0"/>
              </a:rPr>
              <a:t>Цель: </a:t>
            </a:r>
            <a:r>
              <a:rPr lang="ru-RU" sz="1600" dirty="0" smtClean="0"/>
              <a:t>создание </a:t>
            </a:r>
            <a:r>
              <a:rPr lang="ru-RU" sz="1600" dirty="0"/>
              <a:t>в Республике Татарстан развитой зарядной инфраструктуры для электрического автомобильного </a:t>
            </a:r>
            <a:r>
              <a:rPr lang="ru-RU" sz="1600" dirty="0" smtClean="0"/>
              <a:t>транспорта</a:t>
            </a:r>
            <a:endParaRPr lang="ru-RU" sz="16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3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4. Государственная программа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зарядной инфраструктуры для электрического автомобильного транспорта в Республике 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671687"/>
              </p:ext>
            </p:extLst>
          </p:nvPr>
        </p:nvGraphicFramePr>
        <p:xfrm>
          <a:off x="692029" y="3787472"/>
          <a:ext cx="8058464" cy="9248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41365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5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8680"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Действует с 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 года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176 700,0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55 200,0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2024 - 2025 годы средства в бюджете Республики Татарстан не предусмотрены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AutoShape 2" descr="Обрабатывающая промышленность: структура отросли и объемы производ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Обрабатывающая промышленность: структура отросли и объемы производств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Обрабатывающая промышленность: структура отросли и объемы производств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12" y="1074412"/>
            <a:ext cx="3058194" cy="225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3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9194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endParaRPr lang="ru-RU" altLang="ru-RU" sz="16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зарядной инфраструктуры для электрического автомобильного транспорта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599184"/>
              </p:ext>
            </p:extLst>
          </p:nvPr>
        </p:nvGraphicFramePr>
        <p:xfrm>
          <a:off x="612776" y="1222759"/>
          <a:ext cx="8016874" cy="162788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02224"/>
                <a:gridCol w="942975"/>
                <a:gridCol w="1000125"/>
                <a:gridCol w="971550"/>
              </a:tblGrid>
              <a:tr h="255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план)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установленных объектов зарядной инфраструктуры для электротранспортных средств на территории Республики Татарстан (нарастающим итогом), единиц </a:t>
                      </a:r>
                      <a:endParaRPr lang="ru-RU" sz="9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166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194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194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электротранспортных средств от общего количества зарегистрированных транспортных средств на территории Республики Татарстан, процентов </a:t>
                      </a:r>
                      <a:endParaRPr lang="ru-RU" sz="9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0,010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0,015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0,025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algn="l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учебно-научной лаборатории по исследованию и совершенствованию зарядной инфраструктуры </a:t>
                      </a:r>
                      <a:endParaRPr lang="ru-RU" sz="900" dirty="0">
                        <a:solidFill>
                          <a:srgbClr val="FFC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проведенных </a:t>
                      </a:r>
                      <a:r>
                        <a:rPr lang="ru-RU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конгрессно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-выставочных мероприятий по популяризации и пропаганде использования электротранспортных средств на территории Республики Татарстан, единиц </a:t>
                      </a:r>
                      <a:endParaRPr lang="ru-RU" sz="9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85776" y="5718546"/>
            <a:ext cx="853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</a:t>
            </a:r>
            <a:r>
              <a:rPr lang="ru-RU" sz="1200" b="1" i="1" dirty="0" smtClean="0">
                <a:solidFill>
                  <a:srgbClr val="C00000"/>
                </a:solidFill>
              </a:rPr>
              <a:t> </a:t>
            </a:r>
            <a:r>
              <a:rPr lang="ru-RU" sz="1200" b="1" i="1" dirty="0">
                <a:solidFill>
                  <a:schemeClr val="accent1"/>
                </a:solidFill>
              </a:rPr>
              <a:t>исполнитель ГП : Министерство промышленности и торговли Республики Татарстан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96900" y="6099634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http://</a:t>
            </a:r>
            <a:r>
              <a:rPr lang="en-US" sz="1100" b="1" i="1" dirty="0" smtClean="0">
                <a:solidFill>
                  <a:schemeClr val="accent6"/>
                </a:solidFill>
              </a:rPr>
              <a:t>mpt.tatarstan.ru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6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666750" y="123676"/>
            <a:ext cx="8088112" cy="574747"/>
          </a:xfrm>
        </p:spPr>
        <p:txBody>
          <a:bodyPr/>
          <a:lstStyle/>
          <a:p>
            <a:r>
              <a:rPr lang="ru-RU" dirty="0" smtClean="0"/>
              <a:t>Основные характеристики бюджета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82462" y="3057523"/>
            <a:ext cx="7772400" cy="13811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ap="flat" cmpd="sng" algn="ctr">
            <a:solidFill>
              <a:schemeClr val="accent6"/>
            </a:solidFill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Дефицит бюджета – 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</a:rPr>
              <a:t>превышение расходов бюджета над его доходами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82462" y="4629717"/>
            <a:ext cx="7772400" cy="13519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latin typeface="Arial" panose="020B0604020202020204" pitchFamily="34" charset="0"/>
              </a:rPr>
              <a:t>Профицит бюджета – </a:t>
            </a:r>
            <a:br>
              <a:rPr lang="ru-RU" sz="2800" b="1" dirty="0" smtClean="0">
                <a:latin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</a:rPr>
              <a:t>превышение доходов бюджета над его расходами</a:t>
            </a:r>
            <a:endParaRPr lang="ru-RU" sz="2800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4070" y="931213"/>
            <a:ext cx="7772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u="sng" dirty="0" smtClean="0">
                <a:solidFill>
                  <a:schemeClr val="tx2"/>
                </a:solidFill>
              </a:rPr>
              <a:t>Доходы</a:t>
            </a:r>
            <a:r>
              <a:rPr lang="ru-RU" b="1" dirty="0" smtClean="0"/>
              <a:t> </a:t>
            </a:r>
            <a:r>
              <a:rPr lang="ru-RU" dirty="0" smtClean="0"/>
              <a:t>– </a:t>
            </a:r>
            <a:r>
              <a:rPr lang="ru-RU" i="1" dirty="0">
                <a:solidFill>
                  <a:schemeClr val="accent1"/>
                </a:solidFill>
              </a:rPr>
              <a:t>поступающие в бюджет денежные средства, за исключением средств, являющихся источниками финансирования дефицита </a:t>
            </a:r>
            <a:r>
              <a:rPr lang="ru-RU" i="1" dirty="0" smtClean="0">
                <a:solidFill>
                  <a:schemeClr val="accent1"/>
                </a:solidFill>
              </a:rPr>
              <a:t>бюджета</a:t>
            </a:r>
          </a:p>
          <a:p>
            <a:pPr algn="just"/>
            <a:endParaRPr lang="ru-RU" i="1" dirty="0">
              <a:solidFill>
                <a:schemeClr val="accent1"/>
              </a:solidFill>
            </a:endParaRPr>
          </a:p>
          <a:p>
            <a:pPr algn="just"/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</a:rPr>
              <a:t>Расходы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smtClean="0"/>
              <a:t>– </a:t>
            </a:r>
            <a:r>
              <a:rPr lang="ru-RU" i="1" dirty="0">
                <a:solidFill>
                  <a:schemeClr val="accent1"/>
                </a:solidFill>
              </a:rPr>
              <a:t>выплачиваемые из бюджета денежные средства, за исключением средств, являющихся источниками финансирования дефицита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425278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ru-RU" sz="1600" dirty="0"/>
              <a:t>Сведения </a:t>
            </a:r>
            <a:r>
              <a:rPr lang="ru-RU" sz="1600" dirty="0" smtClean="0"/>
              <a:t>об отдельных программных </a:t>
            </a:r>
            <a:r>
              <a:rPr lang="ru-RU" sz="1600" dirty="0"/>
              <a:t>мероприятиях, планируемых к реализации за счет средств бюджета Республики Татарстан </a:t>
            </a:r>
            <a:r>
              <a:rPr lang="ru-RU" sz="1600" dirty="0" smtClean="0"/>
              <a:t>в 2023 </a:t>
            </a:r>
            <a:r>
              <a:rPr lang="ru-RU" sz="1600" dirty="0"/>
              <a:t>– </a:t>
            </a:r>
            <a:r>
              <a:rPr lang="ru-RU" sz="1600" dirty="0" smtClean="0"/>
              <a:t>2025 годах, </a:t>
            </a:r>
            <a:r>
              <a:rPr lang="ru-RU" sz="1600" dirty="0" err="1" smtClean="0"/>
              <a:t>тыс.рублей</a:t>
            </a:r>
            <a:endParaRPr lang="ru-RU" sz="1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305651"/>
              </p:ext>
            </p:extLst>
          </p:nvPr>
        </p:nvGraphicFramePr>
        <p:xfrm>
          <a:off x="609599" y="800155"/>
          <a:ext cx="8218206" cy="55644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953900"/>
                <a:gridCol w="723552"/>
                <a:gridCol w="696077"/>
                <a:gridCol w="710286"/>
                <a:gridCol w="4134391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Наименование 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 </a:t>
                      </a:r>
                      <a:b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 </a:t>
                      </a:r>
                      <a:b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на 2024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Прогноз </a:t>
                      </a: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 2025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Ожидаемые результаты от реализации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49377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Организация отдыха детей и молодежи, их оздоровления и занятости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2 118 765,3</a:t>
                      </a:r>
                      <a:endParaRPr lang="ru-RU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2 118 765,3</a:t>
                      </a:r>
                      <a:endParaRPr lang="ru-RU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2 118 765,3</a:t>
                      </a:r>
                      <a:endParaRPr lang="ru-RU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685800" rtl="0" eaLnBrk="1" fontAlgn="t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Реализация мероприятий подпрограммы позволит создать условия </a:t>
                      </a: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для: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развитие различных форм отдыха детей и молодежи;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формирование системы выявления, а также поддержки одаренных детей, победителей предметных олимпиад, творческих конкурсов;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поддержка детских и молодежных общественных организаций, волонтеров, государственная поддержка детей-сирот, детей, оставшихся без попечения родителей;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профилактика детской заболеваемости и инвалидности;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профилактика безнадзорности и правонарушений несовершеннолетних;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улучшение жизнедеятельности и решение проблем неблагополучия детей;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формирование эффективной комплексной социальной защиты и интеграция в общество детей, находящихся в трудной жизненной ситуации;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обеспечение детей школьного возраста отдыхом в каникулярный период;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обеспечение детей и молодежи отдыхом в течение года (за исключением каникулярного периода);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обеспечение детей и молодежи занятостью в каникулярный период;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обеспечение укомплектования персоналом организаций отдыха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68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Развитие института мировой юстиции в Республике Татарстан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52 600,0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52 600,0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52 600,0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Реализация мероприятий  программы позволит создать условия для:</a:t>
                      </a:r>
                    </a:p>
                    <a:p>
                      <a:pPr algn="just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осуществления государственной политики в сфере юстиции в пределах полномочий Республики Татарстан;</a:t>
                      </a:r>
                    </a:p>
                    <a:p>
                      <a:pPr algn="just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RU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развития и укрепления института мировой юстиции в Республике Татарстан</a:t>
                      </a:r>
                      <a:r>
                        <a:rPr lang="ru-RU" sz="800" b="0" i="0" u="none" strike="noStrike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6251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Профилактика наркомании среди населения Республики Татарстан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20 780,0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20 780,0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20 780,0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Реализация мероприятий подпрограммы позволит создать условия для:</a:t>
                      </a:r>
                    </a:p>
                    <a:p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наращивания усилий правоохранительных органов по борьбе с незаконным оборотом наркотиков;</a:t>
                      </a:r>
                    </a:p>
                    <a:p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совершенствования системы лечебной и реабилитационной помощи наркозависимым, психотерапевтической работы с родственниками;</a:t>
                      </a:r>
                    </a:p>
                    <a:p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формирования у населения отрицательного отношения к потреблению наркотиков;</a:t>
                      </a:r>
                    </a:p>
                    <a:p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создания условий для вовлечения детей и молодежи в систематические занятия в кружках по интересам, физической культурой и спортом, развития волонтерского движения;</a:t>
                      </a:r>
                    </a:p>
                    <a:p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совершенствования организационного, нормативно-правового и методического обеспечения антинаркотической деятельности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algn="just" defTabSz="685800" rtl="0" eaLnBrk="1" fontAlgn="t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Повышение безопасности дорожного движения в Республике Татарстан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2 547 300,0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2 518 841,1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2 522 286,6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Повышение безопасности дорожного движения в Республике Татарстан</a:t>
                      </a:r>
                      <a:endParaRPr lang="ru-RU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065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Организация деятельности по профилактике правонарушений и преступлений в Республике Татарстан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146 152,5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146 152,5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146 152,5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Реализация мероприятий подпрограммы позволит создать  условия для:</a:t>
                      </a:r>
                    </a:p>
                    <a:p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снижения уровня преступности на территории Республики Татарстан;</a:t>
                      </a:r>
                    </a:p>
                    <a:p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применения инновационных форм и методов работы с несовершеннолетними, активизации и совершенствования нравственного и патриотического воспитания детей и молодежи;</a:t>
                      </a:r>
                    </a:p>
                    <a:p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организации деятельности органов внутренних дел в обеспечении общественной безопасности и внедрения современных технических средств для обеспечения правопорядка и безопасности в общественных местах и раскрытия преступлений;</a:t>
                      </a:r>
                    </a:p>
                    <a:p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обеспечения правопорядка на улицах 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62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ru-RU" sz="1600" dirty="0"/>
              <a:t>Сведения об отдельных программных мероприятиях, планируемых к реализации за счет средств бюджета Республики Татарстан в </a:t>
            </a:r>
            <a:r>
              <a:rPr lang="ru-RU" sz="1600" dirty="0" smtClean="0"/>
              <a:t>2023 – 2025 годах (продолжение)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368297"/>
              </p:ext>
            </p:extLst>
          </p:nvPr>
        </p:nvGraphicFramePr>
        <p:xfrm>
          <a:off x="495299" y="717550"/>
          <a:ext cx="8315415" cy="561784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283244"/>
                <a:gridCol w="780212"/>
                <a:gridCol w="772077"/>
                <a:gridCol w="734499"/>
                <a:gridCol w="4745383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Наименование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 </a:t>
                      </a:r>
                      <a:b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2023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 </a:t>
                      </a:r>
                      <a:b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2024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Прогноз</a:t>
                      </a:r>
                    </a:p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на 2025 год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Ожидаемые результаты от реализации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16095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Развитие малого и среднего предпринимательства в Республике Татарстан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1 266 171,0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1 262 168,8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1 000 000,0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="0" i="0" dirty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Реализация Подпрограммы в полном объеме позволит достичь к концу 2025 года увеличения:</a:t>
                      </a:r>
                    </a:p>
                    <a:p>
                      <a:pPr algn="just"/>
                      <a:r>
                        <a:rPr lang="ru-RU" sz="800" b="0" i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- оборота </a:t>
                      </a:r>
                      <a:r>
                        <a:rPr lang="ru-RU" sz="800" b="0" i="0" dirty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субъектов малого и среднего предпринимательства в постоянных ценах по отношению к показателю 2014 года до 129,3 процента;</a:t>
                      </a:r>
                    </a:p>
                    <a:p>
                      <a:pPr algn="just"/>
                      <a:r>
                        <a:rPr lang="ru-RU" sz="800" b="0" i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- оборота </a:t>
                      </a:r>
                      <a:r>
                        <a:rPr lang="ru-RU" sz="800" b="0" i="0" dirty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в расчете на одного работника субъекта малого и среднего предпринимательства в постоянных ценах по отношению к показателю 2014 года до 120,1 процента;</a:t>
                      </a:r>
                    </a:p>
                    <a:p>
                      <a:pPr algn="just"/>
                      <a:r>
                        <a:rPr lang="ru-RU" sz="800" b="0" i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- доли </a:t>
                      </a:r>
                      <a:r>
                        <a:rPr lang="ru-RU" sz="800" b="0" i="0" dirty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обрабатывающей промышленности в обороте субъектов малого и среднего предпринимательства (без учета индивидуальных предпринимателей) до 17 процентов;</a:t>
                      </a:r>
                    </a:p>
                    <a:p>
                      <a:pPr algn="just"/>
                      <a:r>
                        <a:rPr lang="ru-RU" sz="800" b="0" i="0" dirty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доли среднесписочной численности работников (без внешних совместителей), занятых у субъектов малого и среднего предпринимательства, в общей численности занятого населения до 30,3 процента;</a:t>
                      </a:r>
                    </a:p>
                    <a:p>
                      <a:pPr algn="just"/>
                      <a:r>
                        <a:rPr lang="ru-RU" sz="800" b="0" i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- доли </a:t>
                      </a:r>
                      <a:r>
                        <a:rPr lang="ru-RU" sz="800" b="0" i="0" dirty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экспорта малых и средних предприятий в общем объеме экспорта Республики Татарстан до 7,4 процента;</a:t>
                      </a:r>
                    </a:p>
                    <a:p>
                      <a:pPr algn="just"/>
                      <a:r>
                        <a:rPr lang="ru-RU" sz="800" b="0" i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- количества </a:t>
                      </a:r>
                      <a:r>
                        <a:rPr lang="ru-RU" sz="800" b="0" i="0" dirty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субъектов малого и среднего предпринимательства (включая индивидуальных предпринимателей) в расчете на 1000 человек населения до 43 единиц;</a:t>
                      </a:r>
                    </a:p>
                    <a:p>
                      <a:pPr algn="just"/>
                      <a:r>
                        <a:rPr lang="ru-RU" sz="800" b="0" i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- доли </a:t>
                      </a:r>
                      <a:r>
                        <a:rPr lang="ru-RU" sz="800" b="0" i="0" dirty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средств, направляемых на реализацию мероприятий в сфере развития малого и среднего предпринимательства в </a:t>
                      </a:r>
                      <a:r>
                        <a:rPr lang="ru-RU" sz="800" b="0" i="0" dirty="0" err="1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монопрофильных</a:t>
                      </a:r>
                      <a:r>
                        <a:rPr lang="ru-RU" sz="800" b="0" i="0" dirty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 муниципальных образованиях, в общем объеме финансового обеспечения государственной поддержки малого и среднего предпринимательства за счет средств федерального бюджета до 10 процентов;</a:t>
                      </a:r>
                    </a:p>
                    <a:p>
                      <a:pPr algn="just"/>
                      <a:r>
                        <a:rPr lang="ru-RU" sz="800" b="0" i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- годового </a:t>
                      </a:r>
                      <a:r>
                        <a:rPr lang="ru-RU" sz="800" b="0" i="0" dirty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объема закупок товаров, работ, услуг, осуществляемых отдельными видами юридических лиц у субъектов малого и среднего предпринимательства, в совокупном стоимостном объеме договоров, заключенных по результатам закупок, до 25 процентов, в том числе в годовом стоимостном объеме договоров, заключенных с субъектами малого и среднего предпринимательства по результатам закупок, участниками которых являются только субъекты малого и среднего предпринимательства, до 18 процентов;</a:t>
                      </a:r>
                    </a:p>
                    <a:p>
                      <a:pPr algn="just"/>
                      <a:r>
                        <a:rPr lang="ru-RU" sz="800" b="0" i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- количества </a:t>
                      </a:r>
                      <a:r>
                        <a:rPr lang="ru-RU" sz="800" b="0" i="0" dirty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самозанятых граждан, зафиксировавших свой статус, с учетом введения налогового режима для самозанятых, до 118,3 тыс. человек (нарастающим итогом);</a:t>
                      </a:r>
                    </a:p>
                    <a:p>
                      <a:pPr algn="just"/>
                      <a:r>
                        <a:rPr lang="ru-RU" sz="800" b="0" i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- количества </a:t>
                      </a:r>
                      <a:r>
                        <a:rPr lang="ru-RU" sz="800" b="0" i="0" dirty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субъектов малого и среднего предпринимательства и самозанятых граждан, получивших поддержку в рамках регионального проекта, до 15,914 тыс. единиц (нарастающим итогом);</a:t>
                      </a:r>
                    </a:p>
                    <a:p>
                      <a:pPr algn="just"/>
                      <a:r>
                        <a:rPr lang="ru-RU" sz="800" b="0" i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- количества </a:t>
                      </a:r>
                      <a:r>
                        <a:rPr lang="ru-RU" sz="800" b="0" i="0" dirty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субъектов малого и среднего предпринимательства, выведенных на экспорт при поддержке центров (агентств) координации поддержки </a:t>
                      </a:r>
                      <a:r>
                        <a:rPr lang="ru-RU" sz="800" b="0" i="0" dirty="0" err="1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экспортно</a:t>
                      </a:r>
                      <a:r>
                        <a:rPr lang="ru-RU" sz="800" b="0" i="0" dirty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 ориентированных субъектов малого и среднего предпринимательства, до 400 единиц (нарастающим итогом);</a:t>
                      </a:r>
                    </a:p>
                    <a:p>
                      <a:pPr algn="just"/>
                      <a:r>
                        <a:rPr lang="ru-RU" sz="800" b="0" i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- количества </a:t>
                      </a:r>
                      <a:r>
                        <a:rPr lang="ru-RU" sz="800" b="0" i="0" dirty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действующих микрозаймов микрофинансовых организаций субъектам малого и среднего предпринимательства до 1900 единиц (нарастающим итогом);</a:t>
                      </a:r>
                    </a:p>
                    <a:p>
                      <a:pPr algn="just"/>
                      <a:r>
                        <a:rPr lang="ru-RU" sz="800" b="0" i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- объема </a:t>
                      </a:r>
                      <a:r>
                        <a:rPr lang="ru-RU" sz="800" b="0" i="0" dirty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финансовой поддержки, оказанной субъектам малого и среднего предпринимательства, при гарантийной поддержке региональными гарантийными организациями до 2,9 млрд. рублей (нарастающим итогом);</a:t>
                      </a:r>
                    </a:p>
                    <a:p>
                      <a:pPr algn="just"/>
                      <a:r>
                        <a:rPr lang="ru-RU" sz="800" b="0" i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- количества </a:t>
                      </a:r>
                      <a:r>
                        <a:rPr lang="ru-RU" sz="800" b="0" i="0" dirty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физических лиц - участников регионального проекта, занятых в сфере малого и среднего предпринимательства, по итогам участия в региональном проекте до 12,9 тыс. человек;</a:t>
                      </a:r>
                    </a:p>
                    <a:p>
                      <a:pPr algn="just"/>
                      <a:r>
                        <a:rPr lang="ru-RU" sz="800" b="0" i="0" dirty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количества вновь созданных субъектов малого и среднего предпринимательства участниками регионального проекта до 1524 единиц;</a:t>
                      </a:r>
                    </a:p>
                    <a:p>
                      <a:pPr algn="just"/>
                      <a:r>
                        <a:rPr lang="ru-RU" sz="800" b="0" i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- количества </a:t>
                      </a:r>
                      <a:r>
                        <a:rPr lang="ru-RU" sz="800" b="0" i="0" dirty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обученных основам ведения бизнеса, финансовой грамотности и иным навыкам предпринимательской деятельности до 11,1 тыс. человек;</a:t>
                      </a:r>
                    </a:p>
                    <a:p>
                      <a:pPr algn="just"/>
                      <a:r>
                        <a:rPr lang="ru-RU" sz="800" b="0" i="0" dirty="0" smtClean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- количества </a:t>
                      </a:r>
                      <a:r>
                        <a:rPr lang="ru-RU" sz="800" b="0" i="0" dirty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физических лиц - участников регионального проекта до 72,5 тыс. человек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25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Сведения об отдельных программных мероприятиях, планируемых к реализации за счет средств бюджета Республики Татарстан в </a:t>
            </a:r>
            <a:r>
              <a:rPr lang="ru-RU" dirty="0" smtClean="0"/>
              <a:t>2023 </a:t>
            </a:r>
            <a:r>
              <a:rPr lang="ru-RU" dirty="0"/>
              <a:t>– </a:t>
            </a:r>
            <a:r>
              <a:rPr lang="ru-RU" dirty="0" smtClean="0"/>
              <a:t>2025 годах </a:t>
            </a:r>
            <a:r>
              <a:rPr lang="ru-RU" dirty="0"/>
              <a:t>(продолжение)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224528"/>
              </p:ext>
            </p:extLst>
          </p:nvPr>
        </p:nvGraphicFramePr>
        <p:xfrm>
          <a:off x="504824" y="706405"/>
          <a:ext cx="8530117" cy="559900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937797"/>
                <a:gridCol w="809482"/>
                <a:gridCol w="819006"/>
                <a:gridCol w="756492"/>
                <a:gridCol w="4207340"/>
              </a:tblGrid>
              <a:tr h="3373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Наименование 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 </a:t>
                      </a:r>
                      <a:b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 </a:t>
                      </a:r>
                      <a:b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на 2024 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Прогноз </a:t>
                      </a: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 2025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Ожидаемые результаты от реализации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0592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Патриотическое воспитание молодежи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10 050,0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10 050,0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10 050,0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Модернизация инфраструктуры патриотического воспитания в республике: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увеличение количества детей и молодежи, состоящих в патриотических клубах (объединениях) (2025 год - 42 тыс. человек);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увеличение охвата детей и молодежи мероприятиями патриотической направленности (2025 год - 64 тыс. человек);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совершенствование работы по подготовке молодежи к службе в армии: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увеличение количества участников республиканского конкурса среди учебных заведений Республики Татарстан по подготовке</a:t>
                      </a:r>
                      <a:r>
                        <a:rPr lang="en-US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допризывной молодежи по военно-учетным специальностям (к 2025 году - 400 человек);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увеличение количества участников спартакиад среди призывников (к 2025 году - 500 человек);</a:t>
                      </a:r>
                    </a:p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увеличение количества специалистов, прошедших курсы повышения квалификации для организаторов патриотического воспитания, руководителей патриотических клубов и объединений (к 2025 году - 600 человек</a:t>
                      </a:r>
                      <a:r>
                        <a:rPr lang="en-US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повышение уровня духовно-нравственной культуры молодежи: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повышение уровня гражданской идентичности;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повышение степени готовности к выполнению обязанностей по защите Отечества;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совершенствование работы по подготовке молодежи к службе в армии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9858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Реализация антикоррупционной политики Республики Татарстан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8 837,1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8 837,1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8 837,1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Реализация мероприятий программы позволит создать  условия для:</a:t>
                      </a:r>
                    </a:p>
                    <a:p>
                      <a:pPr algn="just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 совершенствования инструментов и механизмов, в том числе правовых и организационных, противодействия коррупции.</a:t>
                      </a:r>
                    </a:p>
                    <a:p>
                      <a:pPr algn="just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  выявления и устранения коррупциогенных факторов в нормативных правовых актах и проектах нормативных правовых актов посредством проведения антикоррупционной экспертизы, обеспечения условий для проведения независимой антикоррупционной экспертизы проектов нормативных правовых актов.</a:t>
                      </a:r>
                    </a:p>
                    <a:p>
                      <a:pPr algn="just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 оценки состояния коррупции посредством проведения мониторинговых исследований.</a:t>
                      </a:r>
                    </a:p>
                    <a:p>
                      <a:pPr algn="just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 активизации антикоррупционного обучения и антикоррупционной пропаганды, вовлечения кадровых, материальных, информационных и других ресурсов гражданского общества в противодействие коррупции.</a:t>
                      </a:r>
                    </a:p>
                    <a:p>
                      <a:pPr algn="just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 обеспечения открытости, доступности для населения деятельности государственных и муниципальных органов, укрепления их связи с гражданским обществом, стимулирования антикоррупционной активности общественности.</a:t>
                      </a:r>
                    </a:p>
                    <a:p>
                      <a:pPr algn="just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 обеспечения открытости, добросовестной конкуренции и объективности при осуществлении закупок товаров, работ, услуг для обеспечения государственных и муниципальных нужд.</a:t>
                      </a:r>
                    </a:p>
                    <a:p>
                      <a:pPr algn="just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  последовательного снижения административного давления на предпринимательство (бизнес-структуры).</a:t>
                      </a:r>
                    </a:p>
                    <a:p>
                      <a:pPr algn="just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 повышения эффективности взаимодействия органов государственной власти Республики Татарстан с правоохранительными органами.</a:t>
                      </a:r>
                    </a:p>
                    <a:p>
                      <a:pPr algn="just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 усиления мер по минимизации бытовой коррупции.</a:t>
                      </a:r>
                    </a:p>
                    <a:p>
                      <a:pPr algn="just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 стимулирования антикоррупционного поведения государственных и муниципальных служащих</a:t>
                      </a:r>
                      <a:r>
                        <a:rPr lang="ru-RU" sz="800" b="0" i="0" u="none" strike="noStrike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	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473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Сведения об отдельных программных мероприятиях, планируемых к реализации за счет средств бюджета Республики Татарстан в </a:t>
            </a:r>
            <a:r>
              <a:rPr lang="ru-RU" dirty="0" smtClean="0"/>
              <a:t>2023 – 2025 годах (окончание)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722663"/>
              </p:ext>
            </p:extLst>
          </p:nvPr>
        </p:nvGraphicFramePr>
        <p:xfrm>
          <a:off x="485774" y="620680"/>
          <a:ext cx="8549167" cy="292484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730788"/>
                <a:gridCol w="862414"/>
                <a:gridCol w="956475"/>
                <a:gridCol w="768353"/>
                <a:gridCol w="4231137"/>
              </a:tblGrid>
              <a:tr h="3454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Наименование 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 </a:t>
                      </a:r>
                      <a:b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 </a:t>
                      </a:r>
                      <a:b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на 2024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Прогноз </a:t>
                      </a: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 2025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Ожидаемые результаты от реализации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15759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Профилактика безнадзорности и правонарушений среди несовершеннолетних в Республике Татарстан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11 200,0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11 200,0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11 200,0 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Реализация мероприятий подпрограммы позволит создать  условия для:</a:t>
                      </a:r>
                    </a:p>
                    <a:p>
                      <a:pPr algn="just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 снижения </a:t>
                      </a:r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числа несовершеннолетних, состоящих на учете в подразделениях по делам несовершеннолетних органов внутренних </a:t>
                      </a: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дел;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с</a:t>
                      </a: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нижения </a:t>
                      </a:r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доли несовершеннолетних в возрасте 14-17 лет, совершивших преступления	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31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Развитие комплексной системы защиты прав потребителей в Республике Татарстан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4 900,0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4 900,0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4 900,0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Реализация мероприятий подпрограммы позволит создать  условия для:</a:t>
                      </a: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снижения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количества обращений граждан по фактам нарушений законодательства Российской Федерации в области защиты прав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потребителей;        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увеличения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количества консультаций, полученных потребителями по вопросам защиты их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прав;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увеличения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количества хозяйствующих субъектов, прослушавших семинары по вопросам соблюдения требований законодательства о защите прав потребителей;</a:t>
                      </a:r>
                    </a:p>
                    <a:p>
                      <a:pPr algn="just" fontAlgn="t"/>
                      <a:r>
                        <a:rPr lang="ru-RU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у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величения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количества учащихся образовательных учреждений республики, принявших участие в занятиях по основам законодательства о защите прав потребителей;</a:t>
                      </a: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увеличения 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количества исследований и экспертиз товаров (работ, услуг), реализуемых на потребительском рынке республики, с последующим размещением результатов в средствах массовой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информации;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увеличения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количества выпущенных в средствах массовой информации материалов (печатных, радио-, видео-, интернет), касающихся вопросов защиты прав потребителей. 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818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Arial Narrow" panose="020B0606020202030204" pitchFamily="34" charset="0"/>
              </a:rPr>
              <a:t>Национальные проекты Российской Федерации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4522" y="430574"/>
            <a:ext cx="8340403" cy="1600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     </a:t>
            </a:r>
            <a:r>
              <a:rPr lang="ru-RU" sz="1200" dirty="0" smtClean="0"/>
              <a:t>Национальные проекты - важнейшая часть реформы социальной сферы, реформы, вызванной  </a:t>
            </a:r>
            <a:r>
              <a:rPr lang="ru-RU" sz="1200" dirty="0"/>
              <a:t>переходом общества к жизни в условиях демократического социального государства с рыночно ориентированной экономикой, </a:t>
            </a:r>
            <a:r>
              <a:rPr lang="ru-RU" sz="1200" dirty="0" smtClean="0"/>
              <a:t>и </a:t>
            </a:r>
            <a:r>
              <a:rPr lang="ru-RU" sz="1200" dirty="0"/>
              <a:t>пересмотром принципов социального обеспечения. </a:t>
            </a:r>
            <a:endParaRPr lang="ru-RU" sz="1200" dirty="0" smtClean="0"/>
          </a:p>
          <a:p>
            <a:pPr algn="just"/>
            <a:r>
              <a:rPr lang="ru-RU" sz="1200" dirty="0" smtClean="0"/>
              <a:t>            В </a:t>
            </a:r>
            <a:r>
              <a:rPr lang="ru-RU" sz="1200" dirty="0"/>
              <a:t>соответствии с </a:t>
            </a:r>
            <a:r>
              <a:rPr lang="ru-RU" sz="1200" dirty="0" smtClean="0"/>
              <a:t>Указами </a:t>
            </a:r>
            <a:r>
              <a:rPr lang="ru-RU" sz="1200" dirty="0"/>
              <a:t>Президента Российской Федерации от 7 мая 2018 </a:t>
            </a:r>
            <a:r>
              <a:rPr lang="ru-RU" sz="1200" dirty="0" smtClean="0"/>
              <a:t>года </a:t>
            </a:r>
            <a:r>
              <a:rPr lang="ru-RU" sz="1200" dirty="0"/>
              <a:t>№ 204 «О национальных целях и стратегических задачах развития Российской Федерации на период до 2024 года</a:t>
            </a:r>
            <a:r>
              <a:rPr lang="ru-RU" sz="1200" dirty="0" smtClean="0"/>
              <a:t>», от 21 июля 2020 года № 474 «</a:t>
            </a:r>
            <a:r>
              <a:rPr lang="ru-RU" sz="1200" dirty="0" smtClean="0"/>
              <a:t>О национальных целях развития Российской Федерации на период до 2030 года» </a:t>
            </a:r>
            <a:r>
              <a:rPr lang="ru-RU" sz="1200" dirty="0" smtClean="0"/>
              <a:t> </a:t>
            </a:r>
            <a:r>
              <a:rPr lang="ru-RU" sz="1200" dirty="0"/>
              <a:t>и поручением Правительства Российской Федерации от 22 мая 2018 года № ДМ-П13-2858 (подпункт «б» пункта 2</a:t>
            </a:r>
            <a:r>
              <a:rPr lang="ru-RU" sz="1200" dirty="0" smtClean="0"/>
              <a:t>) утверждены 14 национальных проектов.</a:t>
            </a:r>
            <a:endParaRPr lang="ru-RU" sz="1200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921906145"/>
              </p:ext>
            </p:extLst>
          </p:nvPr>
        </p:nvGraphicFramePr>
        <p:xfrm>
          <a:off x="549919" y="2047875"/>
          <a:ext cx="8505826" cy="4440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808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462592" y="-138022"/>
            <a:ext cx="8088112" cy="574747"/>
          </a:xfrm>
        </p:spPr>
        <p:txBody>
          <a:bodyPr>
            <a:normAutofit fontScale="25000" lnSpcReduction="20000"/>
          </a:bodyPr>
          <a:lstStyle/>
          <a:p>
            <a:endParaRPr lang="ru-RU" sz="3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6400" dirty="0">
                <a:ea typeface="Calibri" panose="020F0502020204030204" pitchFamily="34" charset="0"/>
                <a:cs typeface="Times New Roman" panose="02020603050405020304" pitchFamily="18" charset="0"/>
              </a:rPr>
              <a:t>Информация об объемах средств, предусмотренных в бюджете Республики Татарстан на реализацию национальных проектов, на </a:t>
            </a:r>
            <a:r>
              <a:rPr lang="ru-RU" sz="6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  <a:r>
              <a:rPr lang="ru-RU" sz="64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6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sz="6400" dirty="0">
                <a:ea typeface="Calibri" panose="020F0502020204030204" pitchFamily="34" charset="0"/>
                <a:cs typeface="Times New Roman" panose="02020603050405020304" pitchFamily="18" charset="0"/>
              </a:rPr>
              <a:t>годы </a:t>
            </a:r>
            <a:r>
              <a:rPr lang="ru-RU" sz="6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       (тыс. рублей)</a:t>
            </a:r>
            <a:endParaRPr lang="ru-RU" sz="6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676335"/>
              </p:ext>
            </p:extLst>
          </p:nvPr>
        </p:nvGraphicFramePr>
        <p:xfrm>
          <a:off x="447675" y="613875"/>
          <a:ext cx="8696325" cy="62023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35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0905"/>
                <a:gridCol w="401652"/>
                <a:gridCol w="410198"/>
                <a:gridCol w="393107"/>
                <a:gridCol w="521293"/>
                <a:gridCol w="666572"/>
                <a:gridCol w="444381"/>
                <a:gridCol w="452928"/>
                <a:gridCol w="401652"/>
                <a:gridCol w="495656"/>
                <a:gridCol w="524231"/>
                <a:gridCol w="428625"/>
                <a:gridCol w="466725"/>
                <a:gridCol w="428625"/>
                <a:gridCol w="4762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447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национального                </a:t>
                      </a:r>
                      <a:b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(федерального) проекта/ </a:t>
                      </a:r>
                      <a:b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исполнители мероприятий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3201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951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ВСЕГО: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29 292 250,0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20 760 874,8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17 138 667,4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3 622 207,4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8 531 375,2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35 942 026,7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27 852 105,5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22 289 353,5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5 562 752,0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8 089 921,2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20 204 541,1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12 009 014,5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9 710 470,3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2 298 544,2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8 195 526,6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074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ДЕМОГРАФИЯ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3 961 867,0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1 742 865,8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1 625 867,2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116 998,6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2 219 001,2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2 478 657,1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172 966,8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129 012,4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43 954,4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2 305 690,3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2 397 399,2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514,7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514,7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2 396 884,5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77326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Финансовая поддержка семей при рождении детей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2 199 247,4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2 199 247,4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2 286 936,5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2 286 936,5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2 378 130,7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2 378 130,7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Компенсация за присмотр и уход за ребенком в образовательных организациях, реализующих образовательную программу дошкольного образования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1 369 337,6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1 369 337,6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1 424 111,1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1 424 111,1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1 481 075,5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1 481 075,5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Единовременное пособие при рождении одновременно трех и более детей и ежемесячное пособие семьям, воспитывающим трех и более одновременно рожденных детей в возрасте до полутора лет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1 514,5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1 514,5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1 574,9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1 574,9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1 635,3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1 635,3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8671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Единовременная выплата женщинам, постоянно проживающим в сельской местности, поселках городского типа, при рождении ребенка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188 400,0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188 400,0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195 900,0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195 900,0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203 700,0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203 700,0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850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Единовременное денежное вознаграждение многодетным матерям, награжденным медалью Республики Татарстан «</a:t>
                      </a:r>
                      <a:r>
                        <a:rPr lang="ru-RU" sz="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Ана</a:t>
                      </a: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даны – Материнская слава»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3 705,0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3 705,2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3 705,2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3 705,4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3 705,4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Организация обеспечения детей первых трех лет жизни специальными продуктами детского питания по рецептам врачей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636 290,3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636 290,3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661 645,3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661 645,3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688 014,5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688 014,5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10076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Содействие занятости 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1 561 048,5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1 561 048,5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1 489 205,7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71 842,8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193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Организация профессионального обучения и дополнительного профессионального образования работников промышленных предприятий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89 012,6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89 012,6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88 122,4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890,2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дополнительных мероприятий, направленных на снижение напряженности на рынке труда субъектов Российской Федерации, по организации временного трудоустройства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1 096 290,0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1 096 290,0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1 085 327,1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10 962,9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4477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дополнительных мероприятий, направленных на снижение напряженности на рынке труда субъектов Российской Федерации, по организации общественных работ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63 345,0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63 345,0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62 711,5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633,5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011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дополнительных мест для детей в возрасте от 1,5 до 3 лет в образовательных организациях, осуществляющих образовательную деятельность по образовательным программам дошкольного образования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312 400,9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312 400,9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253 044,7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59 356,2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41413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Старшее поколение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96 020,2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87 820,2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71 222,4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16 597,8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8 200,0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101 138,4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93 938,4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76 187,9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17 750,5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7 200,0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7 714,7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514,7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514,7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7 200,0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системы долговременного ухода за гражданами пожилого возраста и инвалидами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87 356,9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87 356,9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70 759,1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16 597,8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93 423,7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93 423,7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75 673,2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17 750,5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632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проекта "Приемная семья для пожилого человека"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Проведение вакцинации против пневмококковой инфекции граждан старше трудоспособного возраста из групп риска, проживающих в организациях социального обслуживания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463,3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463,3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463,3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514,7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514,7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514,7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514,7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514,7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514,7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Определение информационной системы для аккумулирования и обмена информацией о гражданах, нуждающихся в долговременном уходе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Укрепление общественного здоровья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11 553,8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11 553,8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11 553,8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11 553,8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11 553,8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11 553,8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4921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Мероприятия, направленные на формирование здорового образа жизни у населения Российской Федерации, включая сокращение потребления алкоголя и табака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1 433,8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1 433,8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1 433,8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Профилактические мероприятия по усилению противодействия потреблению наркотических средств и психотропных веществ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10 000,0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Проведение мероприятий по патриотическому воспитанию молодежи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Спорт - норма жизни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93 997,1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93 997,1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65 439,1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28 558,0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79 028,4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79 028,4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52 824,5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26 203,9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 спортивного оборудования и инвентаря для приведения организаций спортивной подготовки в нормативное состояние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24 796,2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24 796,2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20 084,9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4 711,3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25 749,9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25 749,9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20 857,4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4 892,5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поддержка спортивных организаций, осуществляющих подготовку спортивного резерва для спортивных сборных команд Российской Федерации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50 945,5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50 945,5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30 567,3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20 378,2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53 278,5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53 278,5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31 967,1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21 311,4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Оснащение объектов спортивной инфраструктуры спортивно-технологическим оборудованием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18 255,4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18 255,4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14 786,9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3 468,5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692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163903" y="46038"/>
            <a:ext cx="8798942" cy="574747"/>
          </a:xfrm>
        </p:spPr>
        <p:txBody>
          <a:bodyPr>
            <a:normAutofit fontScale="92500" lnSpcReduction="20000"/>
          </a:bodyPr>
          <a:lstStyle/>
          <a:p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Информация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об объемах средств, предусмотренных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бюджете Республики Татарстан              на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реализацию национальных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проектов, на 2023 – 2025 годы (тыс. рублей)                (продолжение)</a:t>
            </a:r>
            <a:endParaRPr lang="ru-RU" sz="16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725675"/>
              </p:ext>
            </p:extLst>
          </p:nvPr>
        </p:nvGraphicFramePr>
        <p:xfrm>
          <a:off x="447675" y="739160"/>
          <a:ext cx="8696325" cy="5904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35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1050"/>
                <a:gridCol w="409575"/>
                <a:gridCol w="514350"/>
                <a:gridCol w="314325"/>
                <a:gridCol w="550793"/>
                <a:gridCol w="620782"/>
                <a:gridCol w="428625"/>
                <a:gridCol w="438150"/>
                <a:gridCol w="390525"/>
                <a:gridCol w="476250"/>
                <a:gridCol w="438150"/>
                <a:gridCol w="428625"/>
                <a:gridCol w="466725"/>
                <a:gridCol w="428625"/>
                <a:gridCol w="4762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447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национального                </a:t>
                      </a:r>
                      <a:b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(федерального) проекта/ </a:t>
                      </a:r>
                      <a:b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исполнители мероприятий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129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074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1 247 675,1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1 247 675,1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928 316,3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319 358,8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2 683 603,5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2 683 603,5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2 051 877,4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631 726,1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303 845,2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303 845,2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246 114,6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57 730,6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77326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Современная школа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835 955,4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835 955,4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594 823,4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241 132,0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2 075 819,3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2 075 819,3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1 559 572,3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516 247,0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Софинансируемые расходы на оснащение (обновление материально-технической базы) оборудованием, средствами обучения и воспитания общеобразовательных организаций, в том числе осуществляющих образовательную деятельность по адаптированным основным общеобразовательным программам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203 466,9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203 466,9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164 808,1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38 658,8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331 484,4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331 484,4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268 502,2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62 982,2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Единовременные компенсационные выплаты учителям, прибывшим (переехавшим) на работу в сельские населенные пункты, либо рабочие поселки, либо поселки городского типа, либо города с населением до 50 тысяч человек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13 800,0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9 200,0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8671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новых мест в общеобразовательных организациях, расположенных в сельской местности и поселках городского типа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60 951,0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60 951,0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49 370,3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11 580,7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850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новых мест в общеобразовательных организациях в связи с ростом числа обучающихся, вызванным демографическим фактором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179 631,0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179 631,0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145 501,1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34 129,9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1 164 138,9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1 164 138,9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942 952,5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221 186,4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 по созданию новых мест в общеобразовательных организациях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368 906,5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368 906,5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221 343,9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147 562,6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577 196,0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577 196,0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346 317,6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230 878,4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10076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Успех каждого ребенка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2 906,2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2 906,2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2 354,0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552,2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3 283,5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3 283,5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2 659,6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623,9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193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Обновление материально-технической базы для организации учебно-исследовательской, научно-практической, творческой деятельности, занятий физической культурой и спортом в образовательных организациях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2 906,2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2 906,2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2 354,0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552,2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3 283,5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3 283,5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2 659,6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623,9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Цифровая образовательная среда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127 875,0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127 875,0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103 578,7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24 296,3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160 124,5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160 124,5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129 700,8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30 423,7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4477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Софинансируемые расходы на обновление материально-технической базы образовательных организаций для внедрения цифровой образовательной среды и развития цифровых навыков обучающихся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127 875,0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127 875,0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103 578,7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24 296,3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160 124,5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160 124,5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129 700,8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30 423,7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011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Молодые профессионалы (Повышение конкурентоспособности профессионального образования)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16 943,6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16 943,6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13 724,3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3 219,3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41413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и обеспечение функционирования центров опережающей профессиональной подготовки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16 943,6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16 943,6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13 724,3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3 219,3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Социальная активность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9 476,8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9 476,8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7 676,2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1 800,6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632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практик поддержки добровольчества (волонтерства) по итогам проведения ежегодного Всероссийского конкурса лучших региональных практик поддержки и развития добровольчества (волонтерства) «Регион добрых дел»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9 476,8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9 476,8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7 676,2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1 800,6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Патриотическое воспитание граждан Российской Федерации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102 891,1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102 891,1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83 341,8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19 549,3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427 432,6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427 432,6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346 220,4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81 212,2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303 845,2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303 845,2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246 114,6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57 730,6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оснащения государственных и муниципальных общеобразовательных организаций, в том числе структурных подразделений указанных организаций, государственными символами Российской Федерации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25 781,7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25 781,7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20 883,2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4 898,5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123 587,4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123 587,4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100 105,8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23 481,6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Софинансируемые</a:t>
                      </a: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расходы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77 109,4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77 109,4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62 458,6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14 650,8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303 845,2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303 845,2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246 114,6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57 730,6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303 845,2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303 845,2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246 114,6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57 730,6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4921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«Развитие системы поддержки молодежи («Молодежь России»)»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168 570,6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168 570,6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136 542,2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32 028,4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Софинансируемые</a:t>
                      </a: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расходы на реализацию программы комплексного развития молодежной политики в регионах Российской Федерации «Регион для молодых»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168 570,6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168 570,6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136 542,2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32 028,4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54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138023" y="46038"/>
            <a:ext cx="8850701" cy="868362"/>
          </a:xfrm>
        </p:spPr>
        <p:txBody>
          <a:bodyPr>
            <a:normAutofit fontScale="25000" lnSpcReduction="20000"/>
          </a:bodyPr>
          <a:lstStyle/>
          <a:p>
            <a:endParaRPr lang="ru-RU" sz="3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6400" dirty="0">
                <a:ea typeface="Calibri" panose="020F0502020204030204" pitchFamily="34" charset="0"/>
                <a:cs typeface="Times New Roman" panose="02020603050405020304" pitchFamily="18" charset="0"/>
              </a:rPr>
              <a:t>Информация об объемах средств, предусмотренных в бюджете Республики Татарстан </a:t>
            </a:r>
            <a:r>
              <a:rPr lang="ru-RU" sz="6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6400" dirty="0">
                <a:ea typeface="Calibri" panose="020F0502020204030204" pitchFamily="34" charset="0"/>
                <a:cs typeface="Times New Roman" panose="02020603050405020304" pitchFamily="18" charset="0"/>
              </a:rPr>
              <a:t>реализацию национальных проектов, на </a:t>
            </a:r>
            <a:r>
              <a:rPr lang="ru-RU" sz="6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  <a:r>
              <a:rPr lang="ru-RU" sz="64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6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sz="6400" dirty="0">
                <a:ea typeface="Calibri" panose="020F0502020204030204" pitchFamily="34" charset="0"/>
                <a:cs typeface="Times New Roman" panose="02020603050405020304" pitchFamily="18" charset="0"/>
              </a:rPr>
              <a:t>годы (тыс. рублей)                (продолжение)</a:t>
            </a:r>
            <a:endParaRPr lang="ru-RU" sz="6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016452"/>
              </p:ext>
            </p:extLst>
          </p:nvPr>
        </p:nvGraphicFramePr>
        <p:xfrm>
          <a:off x="447675" y="911689"/>
          <a:ext cx="8696325" cy="571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35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1050"/>
                <a:gridCol w="409575"/>
                <a:gridCol w="382258"/>
                <a:gridCol w="446417"/>
                <a:gridCol w="550793"/>
                <a:gridCol w="620782"/>
                <a:gridCol w="428625"/>
                <a:gridCol w="438150"/>
                <a:gridCol w="390525"/>
                <a:gridCol w="476250"/>
                <a:gridCol w="438150"/>
                <a:gridCol w="428625"/>
                <a:gridCol w="466725"/>
                <a:gridCol w="428625"/>
                <a:gridCol w="4762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6182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национального                </a:t>
                      </a:r>
                      <a:b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(федерального) проекта/ </a:t>
                      </a:r>
                      <a:b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исполнители мероприятий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129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03835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ЗДРАВООХРАНЕНИЕ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3 725 617,6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3 264 541,4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2 625 165,7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639 375,7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461 076,2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3 949 682,9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3 474 749,8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2 754 124,1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720 625,7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474 933,1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4 554 763,5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4 065 419,2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3 219 275,1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846 144,1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489 344,3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системы оказания первичной медико-санитарной помощи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431 001,2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84 576,6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29 768,9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54 807,7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346 424,6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444 858,1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84 576,6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33 075,1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51 501,5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360 281,5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459 269,3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84 576,6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32 279,4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52 297,2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374 692,7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7326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закупки авиационных работ в целях оказания медицинской помощи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84 576,6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84 576,6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29 768,9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54 807,7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84 576,6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84 576,6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33 075,1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51 501,5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84 576,6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84 576,6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32 279,4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52 297,2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граждан Республики Татарстан охватом профилактическим осмотром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346 424,6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346 424,6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360 281,5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360 281,5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374 692,7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374 692,7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61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Борьба с сердечно-сосудистыми заболеваниями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453 063,8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453 063,8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391 666,9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61 396,9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626 865,1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626 865,1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507 760,7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119 104,4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323 141,5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323 141,5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261 744,6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61 396,9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235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профилактики развития сердечно-сосудистых заболеваний и сердечно-сосудистых осложнений у пациентов высокого риска, находящихся на диспансерном наблюдении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323 141,5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323 141,5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261 744,6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61 396,9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323 141,5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323 141,5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261 744,6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61 396,9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323 141,5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323 141,5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261 744,6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61 396,9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850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Оснащение оборудованием региональных сосудистых центров и первичных сосудистых отделений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129 922,3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129 922,3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129 922,3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303 723,6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303 723,6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246 016,1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57 707,5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0986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Борьба с онкологическими заболеваниями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104 901,7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104 901,7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104 901,7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127 035,8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127 035,8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102 899,0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24 136,8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Переоснащение медицинских организаций, оказывающих медицинскую помощь больным с онкологическими заболеваниями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104 901,7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104 901,7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104 901,7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127 035,8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127 035,8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102 899,0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24 136,8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87063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медицинских организаций системы здравоохранения квалифицированными кадрами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114 651,6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114 651,6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114 651,6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114 651,6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114 651,6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114 651,6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94253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Финансовое обеспечение мер социальной поддержки врачей – молодых специалистов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12 151,6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12 151,6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12 151,6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12 151,6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12 151,6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12 151,6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5336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Финансовое обеспечение мер государственной поддержки врачей-специалистов, врачей клинико-лабораторной диагностики, получивших гранты Правительства Республики Татарстан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100 000,0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100 000,0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100 000,0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18082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по проведению конкурса медицинских работников для повышения престижа профессии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5062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единого цифрового контура в здравоохранении на основе единой государственной информационной системы в сфере здравоохранения (ЕГИСЗ)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183 532,0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183 532,0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148 660,9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34 871,1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197 805,0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197 805,0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160 222,0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37 583,0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региональных проектов «Создание единого цифрового контура в здравоохранении на основе единой государственной информационной системы в сфере здравоохранения (ЕГИСЗ)»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183 532,0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183 532,0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148 660,9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34 871,1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197 805,0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197 805,0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160 222,0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37 583,0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632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Модернизация первичного звена здравоохранения Российской Федерации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2 438 467,3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2 438 467,3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1 950 167,3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488 300,0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2 438 467,3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2 438 467,3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1 950 167,3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488 300,0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3 657 701,1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3 657 701,1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2 925 251,1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732 450,0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региональной программы модернизации первичного звена здравоохранения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2 438 467,3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2 438 467,3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1 950 167,3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488 300,0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2 438 467,3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2 438 467,3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1 950 167,3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488 300,0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3 657 701,1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3 657 701,1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2 925 251,1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732 450,0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22731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ЖИЛЬЕ И ГОРОДСКАЯ СРЕДА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3 830 696,1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3 830 696,1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3 200 273,7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630 422,4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8 260 183,2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8 260 183,2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6 690 748,2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1 569 435,0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9400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Жилье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1 381 640,9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1 381 640,9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1 119 129,1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262 511,8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6 654 384,3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6 654 384,3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5 390 051,1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1 264 333,2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Стимулирование программ развития жилищного строительства субъектов Российской Федерации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1 381 640,9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1 381 640,9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1 119 129,1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262 511,8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6 654 384,3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6 654 384,3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5 390 051,1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1 264 333,2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06316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Формирование комфортной городской среды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1 944 711,3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1 944 711,3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1 672 116,1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272 595,2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1 605 798,9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1 605 798,9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1 300 697,1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305 101,8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05593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комфортной городской среды в малых городах и исторических поселениях - победителях Всероссийского конкурса лучших проектов создания комфортной городской среды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510 000,0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510 000,0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510 000,0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программ формирования современной городской среды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1 434 711,3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1 434 711,3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1 162 116,1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272 595,2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1 605 798,9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1 605 798,9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1 300 697,1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305 101,8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устойчивого сокращения непригодного для проживания жилищного фонда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62 357,2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62 357,2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51 019,3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11 337,9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Переселение граждан из аварийного жилищного фонда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62 357,2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62 357,2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51 019,3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11 337,9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Чистая вода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441 986,7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441 986,7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358 009,2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83 977,5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 по строительству и реконструкции (модернизации) объектов питьевого водоснабжения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441 986,7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441 986,7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358 009,2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83 977,5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098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172528" y="-96616"/>
            <a:ext cx="8971472" cy="574747"/>
          </a:xfrm>
        </p:spPr>
        <p:txBody>
          <a:bodyPr>
            <a:normAutofit fontScale="25000" lnSpcReduction="20000"/>
          </a:bodyPr>
          <a:lstStyle/>
          <a:p>
            <a:endParaRPr lang="ru-RU" sz="3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6400" dirty="0">
                <a:ea typeface="Calibri" panose="020F0502020204030204" pitchFamily="34" charset="0"/>
                <a:cs typeface="Times New Roman" panose="02020603050405020304" pitchFamily="18" charset="0"/>
              </a:rPr>
              <a:t>Информация об объемах средств, предусмотренных в бюджете Республики Татарстан </a:t>
            </a:r>
            <a:r>
              <a:rPr lang="ru-RU" sz="6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6400" dirty="0">
                <a:ea typeface="Calibri" panose="020F0502020204030204" pitchFamily="34" charset="0"/>
                <a:cs typeface="Times New Roman" panose="02020603050405020304" pitchFamily="18" charset="0"/>
              </a:rPr>
              <a:t>реализацию национальных проектов, на </a:t>
            </a:r>
            <a:r>
              <a:rPr lang="ru-RU" sz="6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  <a:r>
              <a:rPr lang="ru-RU" sz="64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6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sz="6400" dirty="0">
                <a:ea typeface="Calibri" panose="020F0502020204030204" pitchFamily="34" charset="0"/>
                <a:cs typeface="Times New Roman" panose="02020603050405020304" pitchFamily="18" charset="0"/>
              </a:rPr>
              <a:t>годы (тыс. рублей)                (продолжение)</a:t>
            </a:r>
            <a:endParaRPr lang="ru-RU" sz="6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005623"/>
              </p:ext>
            </p:extLst>
          </p:nvPr>
        </p:nvGraphicFramePr>
        <p:xfrm>
          <a:off x="433381" y="700996"/>
          <a:ext cx="8682527" cy="60279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97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1050"/>
                <a:gridCol w="409575"/>
                <a:gridCol w="514350"/>
                <a:gridCol w="314325"/>
                <a:gridCol w="550793"/>
                <a:gridCol w="620782"/>
                <a:gridCol w="428625"/>
                <a:gridCol w="438150"/>
                <a:gridCol w="390525"/>
                <a:gridCol w="476250"/>
                <a:gridCol w="438150"/>
                <a:gridCol w="428625"/>
                <a:gridCol w="466725"/>
                <a:gridCol w="428625"/>
                <a:gridCol w="4762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72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национального                </a:t>
                      </a:r>
                      <a:b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(федерального) проекта/ </a:t>
                      </a:r>
                      <a:b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исполнители мероприятий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129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988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ЭКОЛОГИЯ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3 354 956,1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3 354 956,1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2 670 356,0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684 600,1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5 016 101,8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5 016 101,8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4 085 151,0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930 950,8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298 870,0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298 870,0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298 870,0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4988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Чистая страна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373 788,5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373 788,5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224 273,1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149 515,4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4988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 по ликвидации несанкционированных свалок в границах городов и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373 788,5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373 788,5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224 273,1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149 515,4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4988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Оздоровление Волги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2 816 235,1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2 816 235,1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2 281 150,4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535 084,7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4 899 741,1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4 899 741,1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3 968 790,3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930 950,8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4988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 по сокращению доли загрязненных сточных вод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807 801,1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807 801,1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654 318,9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153 482,2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2 137 271,6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2 137 271,6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1 731 190,0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406 081,6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4988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Ликвидация (рекультивация) объектов накопленного экологического вреда, представляющих угрозу реке Волге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2 008 434,0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2 008 434,0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1 626 831,5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381 602,5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2 762 469,5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2 762 469,5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2 237 600,3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524 869,2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061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Сохранение уникальных водных объектов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68 735,5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68 735,5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68 735,5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168 919,3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168 919,3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168 919,3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37056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Улучшение экологического состояния гидрографической сети в рамках переданных полномочий в области водных отношений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68 735,5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68 735,5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68 735,5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168 919,3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168 919,3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168 919,3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6347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Сохранение лесов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96 197,0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96 197,0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96 197,0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116 360,7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116 360,7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116 360,7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129 950,7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129 950,7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129 950,7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061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Оснащение специализированных учреждений органов государственной власти субъектов Российской Федерации </a:t>
                      </a:r>
                      <a:r>
                        <a:rPr lang="ru-RU" sz="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лесопожарной</a:t>
                      </a: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техникой и оборудованием для проведения комплекса мероприятий по охране лесов от пожаров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1 266,7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1 266,7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1 266,7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24 280,9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24 280,9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24 280,9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38 044,6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38 044,6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38 044,6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0235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Увеличение площади </a:t>
                      </a:r>
                      <a:r>
                        <a:rPr lang="ru-RU" sz="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лесовосстановления</a:t>
                      </a: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за счет средств федерального бюджета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94 085,9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94 085,9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94 085,9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91 296,9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91 296,9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91 296,9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91 153,2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91 153,2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91 153,2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22681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Формирование запаса лесных семян для лесовосстановления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844,4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844,4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844,4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782,9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782,9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782,9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752,9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752,9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752,9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0986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1 071 729,4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1 053 839,4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692 224,5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361 614,9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17 890,0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761 145,0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743 255,0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502 431,8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240 823,2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17 890,0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17 890,0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17 890,0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111915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Культурная среда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1 046 339,4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1 046 339,4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686 224,5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360 114,9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735 755,0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735 755,0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496 431,8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239 323,2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68366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Техническое оснащение муниципальных музеев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47 561,8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47 561,8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38 525,0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9 036,8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37 222,3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37 222,3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30 150,0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7 072,3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4253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модельных муниципальных библиотек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4477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сети учреждений культурно-досугового типа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339 037,9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339 037,9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203 422,7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135 615,2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325 385,5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325 385,5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195 231,3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130 154,2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8003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поддержка отрасли культуры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32 190,0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32 190,0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19 314,0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12 876,0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163 818,4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163 818,4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101 494,3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62 324,1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5062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Реконструкция и капитальный ремонт муниципальных музеев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90 311,0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90 311,0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73 151,9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17 159,1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85 856,8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85 856,8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69 544,0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16 312,8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Модернизация театров юного зрителя и театров кукол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37 037,1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37 037,1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7 037,1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632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Реконструкция и капитальный ремонт региональных и муниципальных театров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50 952,4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50 952,4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41 271,4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9 681,0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3781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Оснащение региональных и муниципальных театров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42 698,7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42 698,7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34 585,9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8 112,8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35 482,5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35 482,5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28 740,8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6 741,7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88711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Реновация учреждений отрасли культуры за счет средств федерального бюджета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474 540,0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474 540,0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297 225,0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177 315,0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03116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Творческие люди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23 550,0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7 500,0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6 000,0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16 050,0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23 550,0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7 500,0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6 000,0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16 050,0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16 050,0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16 050,0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в сфере культуры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14 300,0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14 300,0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14 300,0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14 300,0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14 300,0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14 300,0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Гранты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1 750,0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1 750,0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1 750,0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1 750,0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1 750,0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1 750,0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26162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поддержка отрасли культуры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7 500,0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6 000,0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7 500,0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6 000,0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Цифровая культура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1 840,0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1 840,0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1 840,0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1 840,0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1 840,0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1 840,0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в сфере культуры 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1 840,0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1 840,0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1 840,0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1 840,0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1 840,0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1 840,0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БЕЗОПАСНЫЕ КАЧЕСТВЕННЫЕ ДОРОГИ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11 167 725,5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5 389 125,5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4 670 389,3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718 736,2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5 778 600,0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11 687 202,4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6 450 602,4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5 224 987,8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1 225 614,6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5 236 600,0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12 576 965,4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7 340 365,4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5 945 695,9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1 394 669,5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5 236 600,0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Региональная и местная дорожная сеть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10 943 375,8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5 164 775,8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4 446 039,6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718 736,2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5 778 600,0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11 537 645,4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6 301 045,4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5 103 846,7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1 197 198,7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5 236 600,0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12 445 316,1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7 208 716,1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5 839 060,0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1 369 656,1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5 236 600,0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Финансовое обеспечение дорожной деятельности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5 778 600,0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5 778 600,0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5 236 600,0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5 236 600,0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5 236 600,0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5 236 600,0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инфраструктуры дорожного хозяйства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1 381 953,7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1 381 953,7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1 381 953,7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527 197,6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527 197,6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427 030,0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100 167,6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Приведение в нормативное состояние автомобильных дорог и искусственных дорожных сооружений в рамках реализации национального проекта «Безопасные качественные дороги»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3 782 822,1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3 782 822,1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3 064 085,9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718 736,2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5 773 847,8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5 773 847,8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4 676 816,7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1 097 031,1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7 208 716,1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7 208 716,1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5 839 060,0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1 369 656,1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Общесистемные меры развития дорожного хозяйства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224 349,7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224 349,7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224 349,7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149 557,0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149 557,0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121 141,1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28 415,9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131 649,3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131 649,3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106 635,9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25 013,4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Внедрение интеллектуальных транспортных систем, предусматривающих автоматизацию процессов управления дорожным движением в городских агломерациях, включающих города с населением свыше 300 тысяч человек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224 349,7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224 349,7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224 349,7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149 557,0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149 557,0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121 141,1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28 415,9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131 649,3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131 649,3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106 635,9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25 013,4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016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28966" y="-171055"/>
            <a:ext cx="9005976" cy="574747"/>
          </a:xfrm>
        </p:spPr>
        <p:txBody>
          <a:bodyPr>
            <a:normAutofit fontScale="25000" lnSpcReduction="20000"/>
          </a:bodyPr>
          <a:lstStyle/>
          <a:p>
            <a:endParaRPr lang="ru-RU" sz="3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6400" dirty="0">
                <a:ea typeface="Calibri" panose="020F0502020204030204" pitchFamily="34" charset="0"/>
                <a:cs typeface="Times New Roman" panose="02020603050405020304" pitchFamily="18" charset="0"/>
              </a:rPr>
              <a:t>Информация об объемах средств, предусмотренных в бюджете Республики Татарстан </a:t>
            </a:r>
            <a:r>
              <a:rPr lang="ru-RU" sz="6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6400" dirty="0">
                <a:ea typeface="Calibri" panose="020F0502020204030204" pitchFamily="34" charset="0"/>
                <a:cs typeface="Times New Roman" panose="02020603050405020304" pitchFamily="18" charset="0"/>
              </a:rPr>
              <a:t>реализацию национальных проектов, на </a:t>
            </a:r>
            <a:r>
              <a:rPr lang="ru-RU" sz="6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  <a:r>
              <a:rPr lang="ru-RU" sz="64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6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sz="6400" dirty="0">
                <a:ea typeface="Calibri" panose="020F0502020204030204" pitchFamily="34" charset="0"/>
                <a:cs typeface="Times New Roman" panose="02020603050405020304" pitchFamily="18" charset="0"/>
              </a:rPr>
              <a:t>годы (тыс. рублей)                </a:t>
            </a:r>
            <a:r>
              <a:rPr lang="ru-RU" sz="6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(окончание</a:t>
            </a:r>
            <a:r>
              <a:rPr lang="ru-RU" sz="64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6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340939"/>
              </p:ext>
            </p:extLst>
          </p:nvPr>
        </p:nvGraphicFramePr>
        <p:xfrm>
          <a:off x="447675" y="566552"/>
          <a:ext cx="8696325" cy="57389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35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1050"/>
                <a:gridCol w="409575"/>
                <a:gridCol w="514350"/>
                <a:gridCol w="314325"/>
                <a:gridCol w="550793"/>
                <a:gridCol w="620782"/>
                <a:gridCol w="428625"/>
                <a:gridCol w="438150"/>
                <a:gridCol w="390525"/>
                <a:gridCol w="476250"/>
                <a:gridCol w="438150"/>
                <a:gridCol w="428625"/>
                <a:gridCol w="466725"/>
                <a:gridCol w="428625"/>
                <a:gridCol w="4762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14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национального                </a:t>
                      </a:r>
                      <a:b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(федерального) проекта/ </a:t>
                      </a:r>
                      <a:b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исполнители мероприятий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рамках софинансирования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129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2345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МЕЖДУНАРОДНАЯ КООПЕРАЦИЯ И ЭКСПОРТ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110 067,2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110 067,2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89 154,5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20 912,7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93 974,3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93 974,3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76 119,2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17 855,1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Экспорт продукции агропромышленного комплекса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110 067,2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110 067,2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89 154,5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20 912,7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93 974,3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93 974,3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76 119,2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17 855,1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61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в области мелиорации земель сельскохозяйственного назначения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69 414,4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69 414,4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56 225,7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13 188,7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85 796,0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85 796,0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69 494,8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16 301,2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235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поддержка производства масличных культур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9 395,9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9 395,9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7 610,7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1 785,2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8 178,3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8 178,3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6 624,4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1 553,9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2288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мероприятий, направленных на создание условий для получения аккредитации ветеринарными лабораториями в национальной системе аккредитации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31 256,9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31 256,9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25 318,1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5 938,8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0986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МАЛОЕ И СРЕДНЕЕ ПРЕДПРИНИМАТЕЛЬСТВО и ПОДДЕРЖКА ИНДИВИДУАЛЬНОЙ ПРЕДПРИНИМАТЕЛЬСКОЙ ИНИЦИАТИВЫ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685 200,3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685 200,3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555 012,3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130 188,0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847 295,1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847 295,1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686 309,0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160 986,1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171898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благоприятных условий для осуществления деятельности </a:t>
                      </a:r>
                      <a:r>
                        <a:rPr lang="ru-RU" sz="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самозанятыми</a:t>
                      </a: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гражданами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42 523,1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42 523,1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34 443,7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8 079,4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42 523,1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42 523,1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34 443,7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8 079,4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64768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поддержка малого и среднего предпринимательства в субъектах Российской Федерации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42 523,1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42 523,1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34 443,7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8 079,4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42 523,1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42 523,1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34 443,7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8 079,4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4253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условий для легкого старта и комфортного ведения бизнеса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82 217,8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82 217,8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66 596,4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15 621,4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42 097,3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42 097,3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34 098,8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7 998,5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4477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поддержка малого и среднего предпринимательства в субъектах Российской Федерации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82 217,8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82 217,8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66 596,4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15 621,4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42 097,3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42 097,3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34 098,8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7 998,5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89422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Акселерация субъектов малого и среднего предпринимательства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560 459,4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560 459,4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453 972,2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106 487,2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762 674,7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762 674,7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617 766,5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144 908,2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5062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поддержка малого и среднего предпринимательства в субъектах Российской Федерации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152 764,4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152 764,4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123 739,2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29 025,2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175 289,5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175 289,5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141 984,5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33 305,0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9412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системы поддержки фермеров и развитие сельской кооперации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407 695,0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407 695,0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330 233,0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77 462,0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587 385,2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587 385,2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475 782,0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111 603,2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6327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ПРОИЗВОДИТЕЛЬНОСТЬ ТРУДА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81 907,9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81 907,9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81 907,9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109 373,6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109 373,6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88 592,6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20 781,0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103781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Адресная поддержка повышения производительности труда на предприятиях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81 907,9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81 907,9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81 907,9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109 373,6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109 373,6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88 592,6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20 781,0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88711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поддержка субъектов Российской Федерации в целях достижения результатов национального проекта «Производительность труда»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81 907,9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81 907,9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81 907,9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109 373,6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109 373,6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88 592,6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20 781,0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ЦИФРОВАЯ ЭКОНОМИКА 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54 807,8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54 807,8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54 807,8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54 807,8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54 807,8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54 807,8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Кадры для цифровой экономики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доступности для населения обучения по программам дополнительного образования для получения новых и востребованных на рынке труда цифровых компетенций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Информационная безопасность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единства, устойчивости и безопасности информационно-телекоммуникационной инфраструктуры Республики Татарстан на всех уровнях информационного пространства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Цифровые технологии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6 523,8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6 523,8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6 523,8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6 523,8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6 523,8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6 523,8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26952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консультационной поддержки и информационного сопровождения компаний, разрабатывающих или внедряющих отечественное программное обеспечение, сервисы и платформенные решения на базе цифровых технологий и находящихся на территории Республики Татарстан, для обеспечения их участия в конкурсных отборах на получение государственной поддержки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6 523,8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6 523,8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6 523,8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6 523,8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6 523,8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6 523,8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Цифровое государственное управление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25 000,0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25 000,0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25 000,0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системы межведомственного электронного взаимодействия на территории Республики Татарстан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25 000,0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25 000,0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25 000,0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797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0"/>
            <a:ext cx="8088112" cy="574747"/>
          </a:xfrm>
        </p:spPr>
        <p:txBody>
          <a:bodyPr>
            <a:noAutofit/>
          </a:bodyPr>
          <a:lstStyle/>
          <a:p>
            <a:r>
              <a:rPr lang="ru-RU" sz="1400" dirty="0" smtClean="0"/>
              <a:t>Динамика основных параметров бюджета Республики Татарстан (тыс. рублей)</a:t>
            </a:r>
            <a:endParaRPr lang="ru-RU" sz="1400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222296413"/>
              </p:ext>
            </p:extLst>
          </p:nvPr>
        </p:nvGraphicFramePr>
        <p:xfrm>
          <a:off x="560037" y="196708"/>
          <a:ext cx="8128699" cy="2359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121669334"/>
              </p:ext>
            </p:extLst>
          </p:nvPr>
        </p:nvGraphicFramePr>
        <p:xfrm>
          <a:off x="504761" y="2359687"/>
          <a:ext cx="8097701" cy="1290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775662802"/>
              </p:ext>
            </p:extLst>
          </p:nvPr>
        </p:nvGraphicFramePr>
        <p:xfrm>
          <a:off x="790575" y="2936659"/>
          <a:ext cx="8100415" cy="2414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90575" y="5034523"/>
            <a:ext cx="7724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</a:rPr>
              <a:t>Источники финансирования дефицита бюджета</a:t>
            </a:r>
            <a:br>
              <a:rPr lang="ru-RU" sz="1200" b="1" dirty="0">
                <a:solidFill>
                  <a:srgbClr val="000000"/>
                </a:solidFill>
              </a:rPr>
            </a:br>
            <a:r>
              <a:rPr lang="ru-RU" sz="1200" b="1" dirty="0">
                <a:solidFill>
                  <a:srgbClr val="000000"/>
                </a:solidFill>
              </a:rPr>
              <a:t> Республики Татарстан на </a:t>
            </a:r>
            <a:r>
              <a:rPr lang="ru-RU" sz="1200" b="1" dirty="0" smtClean="0">
                <a:solidFill>
                  <a:srgbClr val="000000"/>
                </a:solidFill>
              </a:rPr>
              <a:t>2023 </a:t>
            </a:r>
            <a:r>
              <a:rPr lang="ru-RU" sz="1200" b="1" dirty="0">
                <a:solidFill>
                  <a:srgbClr val="000000"/>
                </a:solidFill>
              </a:rPr>
              <a:t>- </a:t>
            </a:r>
            <a:r>
              <a:rPr lang="ru-RU" sz="1200" b="1" dirty="0" smtClean="0">
                <a:solidFill>
                  <a:srgbClr val="000000"/>
                </a:solidFill>
              </a:rPr>
              <a:t>2025 </a:t>
            </a:r>
            <a:r>
              <a:rPr lang="ru-RU" sz="1200" b="1" dirty="0">
                <a:solidFill>
                  <a:srgbClr val="000000"/>
                </a:solidFill>
              </a:rPr>
              <a:t>годы (тыс</a:t>
            </a:r>
            <a:r>
              <a:rPr lang="ru-RU" sz="1200" b="1" dirty="0" smtClean="0">
                <a:solidFill>
                  <a:srgbClr val="000000"/>
                </a:solidFill>
              </a:rPr>
              <a:t>. рублей</a:t>
            </a:r>
            <a:r>
              <a:rPr lang="ru-RU" sz="1200" b="1" dirty="0">
                <a:solidFill>
                  <a:srgbClr val="000000"/>
                </a:solidFill>
              </a:rPr>
              <a:t>)</a:t>
            </a:r>
            <a:r>
              <a:rPr lang="ru-RU" sz="1200" dirty="0"/>
              <a:t> 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051708"/>
              </p:ext>
            </p:extLst>
          </p:nvPr>
        </p:nvGraphicFramePr>
        <p:xfrm>
          <a:off x="510071" y="5555439"/>
          <a:ext cx="8457232" cy="112966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155902"/>
                <a:gridCol w="1194305"/>
                <a:gridCol w="999030"/>
                <a:gridCol w="1107995"/>
              </a:tblGrid>
              <a:tr h="1143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Наименование показателя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2023 год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2024 год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2025 год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8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Бюджетные  кредиты  от  других  бюджетов  бюджетной системы Российской Федерации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-476 799,5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-1 497 018,2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-8 847 720,9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22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Изменение остатков средств на счетах по учету средств бюджетов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27 624 300,0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28 726 774,2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33 730 473,0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7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Иные источники внутреннего финансирования дефицитов бюджетов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6 103 099,2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5 811 892,3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8 037 962,8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74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Источники внешнего финансирования дефицитов бюджетов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-6 103 099,2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-5 811 892,3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-5 534 768,1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30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27 147 500,5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27 229 756,0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27 385 946,8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840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02650" y="3961898"/>
            <a:ext cx="8315011" cy="32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4"/>
          </p:nvPr>
        </p:nvSpPr>
        <p:spPr>
          <a:xfrm>
            <a:off x="822574" y="180974"/>
            <a:ext cx="8088112" cy="428626"/>
          </a:xfrm>
        </p:spPr>
        <p:txBody>
          <a:bodyPr>
            <a:normAutofit/>
          </a:bodyPr>
          <a:lstStyle/>
          <a:p>
            <a:r>
              <a:rPr lang="ru-RU" sz="1800" dirty="0"/>
              <a:t>Финансовая поддержка местных бюджетов в </a:t>
            </a:r>
            <a:r>
              <a:rPr lang="ru-RU" sz="1800" dirty="0" smtClean="0"/>
              <a:t>2023 году</a:t>
            </a:r>
            <a:endParaRPr lang="ru-RU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7866125" y="456458"/>
            <a:ext cx="1090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u="sng" dirty="0" smtClean="0"/>
              <a:t>тыс. рублей</a:t>
            </a:r>
            <a:endParaRPr lang="ru-RU" sz="1200" i="1" u="sng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09666" y="5615794"/>
            <a:ext cx="796366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/>
              <a:t>По результатам мониторинга, проведенного Научно-исследовательским финансовым институтом по заказу Министерства финансов Российской Федерации, по уровню открытости бюджетных данных Республика Татарстан по итогам 2021 года отнесена к группе субъектов Российской Федерации с низким уровнем открытости бюджетных данных.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8529" y="4499287"/>
            <a:ext cx="804017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/>
              <a:t>По результатам оценки качества управления региональными финансами за 2021 год, проведенной в соответствии с приказом Министерства финансов Российской Федерации от 03.12.2010 № 552 «О Порядке осуществления мониторинга и оценки качества управления региональными финансами», Республике Татарстан присвоена I степень качества управления региональными финансами (высокое качество управления региональными финансами).</a:t>
            </a:r>
            <a:r>
              <a:rPr lang="ru-RU" sz="900" u="sng" dirty="0">
                <a:hlinkClick r:id="rId2"/>
              </a:rPr>
              <a:t> </a:t>
            </a:r>
          </a:p>
          <a:p>
            <a:endParaRPr lang="ru-RU" sz="900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298802"/>
              </p:ext>
            </p:extLst>
          </p:nvPr>
        </p:nvGraphicFramePr>
        <p:xfrm>
          <a:off x="577956" y="718936"/>
          <a:ext cx="8241323" cy="341491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0627"/>
                <a:gridCol w="2150696"/>
              </a:tblGrid>
              <a:tr h="43811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1" u="none" strike="noStrike" dirty="0">
                          <a:effectLst/>
                        </a:rPr>
                        <a:t>Межбюджетные трансферты муниципальным образованиям, в том</a:t>
                      </a:r>
                      <a:r>
                        <a:rPr lang="ru-RU" sz="1800" b="1" i="1" u="none" strike="noStrike" baseline="0" dirty="0">
                          <a:effectLst/>
                        </a:rPr>
                        <a:t> числе: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i="1" u="none" strike="noStrike" dirty="0" smtClean="0">
                          <a:effectLst/>
                        </a:rPr>
                        <a:t>83 092 306,2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591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Дотации, из них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 smtClean="0">
                          <a:effectLst/>
                        </a:rPr>
                        <a:t>18 280 653,2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265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i="1" u="none" strike="noStrike" dirty="0">
                          <a:effectLst/>
                        </a:rPr>
                        <a:t> - Дотации на выравнивание бюджетной обеспеченности муниципальных районов (городских округов)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761 667,6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91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i="1" u="none" strike="noStrike" dirty="0">
                          <a:effectLst/>
                        </a:rPr>
                        <a:t> - Дотация по дополнительному нормативу НДФЛ 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17 518 985,6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26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Субсидии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24 517 564,1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591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Субвенции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38 746 865,5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797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Иные межбюджетные трансферты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 smtClean="0">
                          <a:effectLst/>
                        </a:rPr>
                        <a:t>1 547 223,4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667182" y="4290957"/>
            <a:ext cx="8028632" cy="2516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Информация о качестве управления региональными финансами </a:t>
            </a:r>
            <a:endParaRPr lang="ru-RU" sz="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16962" y="5131047"/>
            <a:ext cx="7651820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u="sng" dirty="0">
                <a:hlinkClick r:id="rId3"/>
              </a:rPr>
              <a:t>http://minfin.ru/ru/perfomance/regions/monitoring_results/monitoring_finance/</a:t>
            </a:r>
            <a:endParaRPr lang="ru-RU" sz="9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90647" y="5384962"/>
            <a:ext cx="8028632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b="1" dirty="0"/>
              <a:t>Информация о позиции Республики Татарстан в рейтинге открытости бюджетных данных</a:t>
            </a:r>
            <a:endParaRPr lang="ru-RU" sz="9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46090" y="3305890"/>
            <a:ext cx="7651820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02650" y="6224470"/>
            <a:ext cx="1492716" cy="2308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u="sng" dirty="0">
                <a:hlinkClick r:id="rId2"/>
              </a:rPr>
              <a:t>http://www.nifi.ru/ru/rating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62018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634724" y="151698"/>
            <a:ext cx="8088112" cy="574747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Софинансирование</a:t>
            </a:r>
            <a:r>
              <a:rPr lang="ru-RU" dirty="0"/>
              <a:t> средств самообложения граждан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Одним из направлений финансовой поддержки муниципальных образований из бюджета Республики Татарстан является предоставление иных межбюджетных трансфертов на </a:t>
            </a:r>
            <a:r>
              <a:rPr lang="ru-RU" dirty="0" err="1">
                <a:latin typeface="Arial Narrow" panose="020B0606020202030204" pitchFamily="34" charset="0"/>
              </a:rPr>
              <a:t>софинансирование</a:t>
            </a:r>
            <a:r>
              <a:rPr lang="ru-RU" dirty="0">
                <a:latin typeface="Arial Narrow" panose="020B0606020202030204" pitchFamily="34" charset="0"/>
              </a:rPr>
              <a:t> средств самообложения граждан.</a:t>
            </a:r>
          </a:p>
          <a:p>
            <a:pPr algn="just"/>
            <a:endParaRPr lang="ru-RU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В целях стимулирования муниципальных образований к повышению уровня социально-экономического развития и качества жизни населения постановлением Кабинета Министров Республики Татарстан от 22.11.2013 № 909 «Об утверждении Порядка предоставления из бюджета Республики Татарстан иных межбюджетных трансфертов бюджетам муниципальных образований Республики Татарстан на решение вопросов местного значения, осуществляемое с привлечением средств самообложения» предусмотрено выделение из бюджета республики дополнительных средств бюджетам муниципальных образований, в которых введено самообложение граждан.</a:t>
            </a:r>
          </a:p>
          <a:p>
            <a:pPr marL="0" indent="0" algn="just">
              <a:buNone/>
            </a:pPr>
            <a:endParaRPr lang="ru-RU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Размер предоставляемых иных межбюджетных трансфертов из бюджета Республики Татарстан постановлением установлен в соотношении к 1 рублю средств самообложения граждан, поступивших в бюджет муниципального образования Республики Татарстан:</a:t>
            </a:r>
          </a:p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4 рублей – для сельских поселений Республики Татарстан и городских поселений Республики Татарстан, образованных на основе поселка городского типа, не являющихся административными центрами муниципальных районов Республики Татарстан;</a:t>
            </a:r>
          </a:p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3 рублей – для городских поселений Республики Татарстан, являющихся административными центрами муниципальных районов Республики Татарстан (за исключением муниципальных образований «город Альметьевск» </a:t>
            </a:r>
            <a:r>
              <a:rPr lang="ru-RU" dirty="0" err="1">
                <a:latin typeface="Arial Narrow" panose="020B0606020202030204" pitchFamily="34" charset="0"/>
              </a:rPr>
              <a:t>Альметьевского</a:t>
            </a:r>
            <a:r>
              <a:rPr lang="ru-RU" dirty="0">
                <a:latin typeface="Arial Narrow" panose="020B0606020202030204" pitchFamily="34" charset="0"/>
              </a:rPr>
              <a:t> муниципального района Республики Татарстан, «город Нижнекамск» Нижнекамского муниципального района Республики Татарстан), муниципального образования «город </a:t>
            </a:r>
            <a:r>
              <a:rPr lang="ru-RU" dirty="0" err="1">
                <a:latin typeface="Arial Narrow" panose="020B0606020202030204" pitchFamily="34" charset="0"/>
              </a:rPr>
              <a:t>Иннополис</a:t>
            </a:r>
            <a:r>
              <a:rPr lang="ru-RU" dirty="0">
                <a:latin typeface="Arial Narrow" panose="020B0606020202030204" pitchFamily="34" charset="0"/>
              </a:rPr>
              <a:t>» </a:t>
            </a:r>
            <a:r>
              <a:rPr lang="ru-RU" dirty="0" err="1">
                <a:latin typeface="Arial Narrow" panose="020B0606020202030204" pitchFamily="34" charset="0"/>
              </a:rPr>
              <a:t>Верхнеуслонского</a:t>
            </a:r>
            <a:r>
              <a:rPr lang="ru-RU" dirty="0">
                <a:latin typeface="Arial Narrow" panose="020B0606020202030204" pitchFamily="34" charset="0"/>
              </a:rPr>
              <a:t> муниципального района Республики Татарстан;</a:t>
            </a:r>
          </a:p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2 рублей – для городских округов Республики Татарстан; муниципальных образований «город Альметьевск» </a:t>
            </a:r>
            <a:r>
              <a:rPr lang="ru-RU" dirty="0" err="1">
                <a:latin typeface="Arial Narrow" panose="020B0606020202030204" pitchFamily="34" charset="0"/>
              </a:rPr>
              <a:t>Альметьевского</a:t>
            </a:r>
            <a:r>
              <a:rPr lang="ru-RU" dirty="0">
                <a:latin typeface="Arial Narrow" panose="020B0606020202030204" pitchFamily="34" charset="0"/>
              </a:rPr>
              <a:t> муниципального района Республики Татарстан, «город Нижнекамск» Нижнекамского муниципального района Республики Татарстан.</a:t>
            </a:r>
          </a:p>
          <a:p>
            <a:pPr marL="0" indent="0" algn="just">
              <a:buNone/>
            </a:pP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09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dirty="0">
                <a:latin typeface="Arial Narrow" panose="020B0606020202030204" pitchFamily="34" charset="0"/>
              </a:rPr>
              <a:t>Всего за 2013 - 2022 годы общий объем поступивших в местные бюджеты средств самообложения граждан составил 1 981,8 млн. рублей. </a:t>
            </a:r>
          </a:p>
          <a:p>
            <a:pPr algn="just"/>
            <a:endParaRPr lang="ru-RU" sz="2000" dirty="0">
              <a:latin typeface="Arial Narrow" panose="020B0606020202030204" pitchFamily="34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ru-RU" dirty="0">
                <a:latin typeface="Arial Narrow" panose="020B0606020202030204" pitchFamily="34" charset="0"/>
              </a:rPr>
              <a:t>За период с 2014 по 2022 годы общая сумма </a:t>
            </a:r>
            <a:r>
              <a:rPr lang="ru-RU" dirty="0" err="1">
                <a:latin typeface="Arial Narrow" panose="020B0606020202030204" pitchFamily="34" charset="0"/>
              </a:rPr>
              <a:t>софинансирования</a:t>
            </a:r>
            <a:r>
              <a:rPr lang="ru-RU" dirty="0">
                <a:latin typeface="Arial Narrow" panose="020B0606020202030204" pitchFamily="34" charset="0"/>
              </a:rPr>
              <a:t> средств самообложения граждан из бюджета Республики Татарстан составила 7 813,0 млн. рублей. </a:t>
            </a:r>
          </a:p>
          <a:p>
            <a:pPr marL="0" indent="0" algn="just">
              <a:buNone/>
            </a:pPr>
            <a:endParaRPr lang="ru-RU" sz="2000" dirty="0">
              <a:latin typeface="Arial Narrow" panose="020B0606020202030204" pitchFamily="34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ru-RU" dirty="0">
                <a:latin typeface="Arial Narrow" panose="020B0606020202030204" pitchFamily="34" charset="0"/>
              </a:rPr>
              <a:t>Средства самообложения граждан и </a:t>
            </a:r>
            <a:r>
              <a:rPr lang="ru-RU" dirty="0" err="1">
                <a:latin typeface="Arial Narrow" panose="020B0606020202030204" pitchFamily="34" charset="0"/>
              </a:rPr>
              <a:t>софинансирования</a:t>
            </a:r>
            <a:r>
              <a:rPr lang="ru-RU" dirty="0">
                <a:latin typeface="Arial Narrow" panose="020B0606020202030204" pitchFamily="34" charset="0"/>
              </a:rPr>
              <a:t> из бюджета Республики Татарстан направляются, в основном, на решение таких вопросов местного значения, как: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dirty="0">
                <a:latin typeface="Arial Narrow" panose="020B0606020202030204" pitchFamily="34" charset="0"/>
              </a:rPr>
              <a:t>- дорожная деятельность в отношении автомобильных дорог местного значения в границах населенных пунктов поселения;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dirty="0">
                <a:latin typeface="Arial Narrow" panose="020B0606020202030204" pitchFamily="34" charset="0"/>
              </a:rPr>
              <a:t>- организация в границах поселения водоснабжения населения;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dirty="0">
                <a:latin typeface="Arial Narrow" panose="020B0606020202030204" pitchFamily="34" charset="0"/>
              </a:rPr>
              <a:t>- организация благоустройства территории поселения;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dirty="0">
                <a:latin typeface="Arial Narrow" panose="020B0606020202030204" pitchFamily="34" charset="0"/>
              </a:rPr>
              <a:t>- организация ритуальных услуг и содержание мест захоронения.</a:t>
            </a:r>
          </a:p>
          <a:p>
            <a:pPr algn="just"/>
            <a:endParaRPr lang="ru-RU" sz="2000" dirty="0">
              <a:latin typeface="Arial Narrow" panose="020B0606020202030204" pitchFamily="34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ru-RU" dirty="0">
                <a:latin typeface="Arial Narrow" panose="020B0606020202030204" pitchFamily="34" charset="0"/>
              </a:rPr>
              <a:t>Программа </a:t>
            </a:r>
            <a:r>
              <a:rPr lang="ru-RU" dirty="0" err="1">
                <a:latin typeface="Arial Narrow" panose="020B0606020202030204" pitchFamily="34" charset="0"/>
              </a:rPr>
              <a:t>софинансирования</a:t>
            </a:r>
            <a:r>
              <a:rPr lang="ru-RU" dirty="0">
                <a:latin typeface="Arial Narrow" panose="020B0606020202030204" pitchFamily="34" charset="0"/>
              </a:rPr>
              <a:t> средств самообложения граждан будет продолжена в 2023 году и в плановом периоде 2024 - 2025 годов. В бюджете Республики Татарстан на 2023 год и плановый период 2024 и 2025 годов на реализацию мероприятий по решению вопросов местного значения, осуществляемому с привлечением средств самообложения граждан, предусмотрены средства ежегодно в сумме по 1 352,1 млн. рублей.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err="1"/>
              <a:t>Софинансирование</a:t>
            </a:r>
            <a:r>
              <a:rPr lang="ru-RU" dirty="0"/>
              <a:t> средств самообложения </a:t>
            </a:r>
            <a:r>
              <a:rPr lang="ru-RU" dirty="0" smtClean="0"/>
              <a:t>граждан (</a:t>
            </a:r>
            <a:r>
              <a:rPr lang="ru-RU" dirty="0"/>
              <a:t>продолжение)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446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  <a:noFill/>
        </p:spPr>
        <p:txBody>
          <a:bodyPr>
            <a:normAutofit fontScale="92500"/>
          </a:bodyPr>
          <a:lstStyle/>
          <a:p>
            <a:r>
              <a:rPr lang="ru-RU" dirty="0">
                <a:latin typeface="Arial" panose="020B0604020202020204" pitchFamily="34" charset="0"/>
              </a:rPr>
              <a:t>Государственный долг Республики Татарстан </a:t>
            </a:r>
          </a:p>
        </p:txBody>
      </p:sp>
      <p:graphicFrame>
        <p:nvGraphicFramePr>
          <p:cNvPr id="9" name="Содержимое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337396"/>
              </p:ext>
            </p:extLst>
          </p:nvPr>
        </p:nvGraphicFramePr>
        <p:xfrm>
          <a:off x="329543" y="723616"/>
          <a:ext cx="8752083" cy="5624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4"/>
          <p:cNvSpPr txBox="1"/>
          <p:nvPr/>
        </p:nvSpPr>
        <p:spPr>
          <a:xfrm>
            <a:off x="3245622" y="803026"/>
            <a:ext cx="112678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103,5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6074442" y="845668"/>
            <a:ext cx="97269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103,2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518184" y="1033859"/>
            <a:ext cx="1445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млрд.руб</a:t>
            </a:r>
            <a:r>
              <a:rPr lang="ru-RU" sz="2000" b="1" i="1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" name="TextBox 4"/>
          <p:cNvSpPr txBox="1"/>
          <p:nvPr/>
        </p:nvSpPr>
        <p:spPr>
          <a:xfrm>
            <a:off x="4705585" y="855368"/>
            <a:ext cx="102037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105,1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1964093" y="845669"/>
            <a:ext cx="90021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96,6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7380312" y="845669"/>
            <a:ext cx="96694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94,1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99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38868694"/>
              </p:ext>
            </p:extLst>
          </p:nvPr>
        </p:nvGraphicFramePr>
        <p:xfrm>
          <a:off x="514350" y="701674"/>
          <a:ext cx="8520113" cy="6039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782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ru-RU" dirty="0"/>
              <a:t>Долговая нагрузка на бюджет</a:t>
            </a:r>
            <a:br>
              <a:rPr lang="ru-RU" dirty="0"/>
            </a:br>
            <a:r>
              <a:rPr lang="ru-RU" dirty="0"/>
              <a:t> Республики Татарстан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7805996" y="730249"/>
            <a:ext cx="1228467" cy="36049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400" b="1" i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2400" b="1" i="1" u="sng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68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3949" y="5031939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/>
              <a:t>Адрес: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420015, г. Казань, ул. Пушкина, д. 37</a:t>
            </a:r>
          </a:p>
          <a:p>
            <a:r>
              <a:rPr lang="ru-RU" sz="1400" b="1" dirty="0"/>
              <a:t>Телефон: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+7 (843) 264-79-06, 264-37-45</a:t>
            </a:r>
          </a:p>
          <a:p>
            <a:r>
              <a:rPr lang="ru-RU" sz="1400" b="1" dirty="0"/>
              <a:t>Факс: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+7 (843) 264-78-01</a:t>
            </a:r>
          </a:p>
          <a:p>
            <a:r>
              <a:rPr lang="ru-RU" sz="1400" b="1" dirty="0"/>
              <a:t>E-</a:t>
            </a:r>
            <a:r>
              <a:rPr lang="ru-RU" sz="1400" b="1" dirty="0" err="1"/>
              <a:t>Mail</a:t>
            </a:r>
            <a:r>
              <a:rPr lang="ru-RU" sz="1400" b="1" dirty="0"/>
              <a:t>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hlinkClick r:id="rId2"/>
              </a:rPr>
              <a:t>minfin@tatar.ru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57811" y="5732442"/>
            <a:ext cx="3159968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accent3"/>
                </a:solidFill>
              </a:rPr>
              <a:t>www.minfin.tatarstan.ru</a:t>
            </a:r>
            <a:endParaRPr lang="ru-RU" sz="2000" b="1" dirty="0">
              <a:solidFill>
                <a:schemeClr val="accent3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4750"/>
          <a:stretch/>
        </p:blipFill>
        <p:spPr>
          <a:xfrm>
            <a:off x="828674" y="323849"/>
            <a:ext cx="8084637" cy="4174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624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9"/>
            <a:ext cx="8115300" cy="354012"/>
          </a:xfrm>
        </p:spPr>
        <p:txBody>
          <a:bodyPr>
            <a:noAutofit/>
          </a:bodyPr>
          <a:lstStyle/>
          <a:p>
            <a:r>
              <a:rPr lang="ru-RU" sz="2000" dirty="0"/>
              <a:t>ИЗ ЧЕГО СКЛАДЫВАЮТСЯ ДОХОДЫ БЮДЖЕТА?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990099"/>
              </p:ext>
            </p:extLst>
          </p:nvPr>
        </p:nvGraphicFramePr>
        <p:xfrm>
          <a:off x="704850" y="476250"/>
          <a:ext cx="8296275" cy="28845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96275"/>
              </a:tblGrid>
              <a:tr h="206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НАЛОГОВЫЕ ДОХОДЫ</a:t>
                      </a:r>
                      <a:endParaRPr lang="ru-RU" sz="1300" b="1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68" marR="6868" marT="6868" marB="0" anchor="ctr">
                    <a:noFill/>
                  </a:tcPr>
                </a:tc>
              </a:tr>
              <a:tr h="61811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dirty="0" smtClean="0"/>
                        <a:t>Доходы от предусмотренных законодательством Российской Федерации федеральных налогов и сборов, в том числе от налогов, предусмотренных специальными налоговыми режимами, и законодательством Республики Татарстан от региональных налогов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68" marR="6868" marT="6868" marB="0" anchor="b">
                    <a:noFill/>
                  </a:tcPr>
                </a:tc>
              </a:tr>
              <a:tr h="206039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68" marR="6868" marT="6868" marB="0" anchor="b">
                    <a:noFill/>
                  </a:tcPr>
                </a:tc>
              </a:tr>
              <a:tr h="206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НЕНАЛОГОВЫЕ ДОХОДЫ</a:t>
                      </a:r>
                      <a:endParaRPr lang="ru-RU" sz="1300" b="1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68" marR="6868" marT="6868" marB="0" anchor="ctr">
                    <a:noFill/>
                  </a:tcPr>
                </a:tc>
              </a:tr>
              <a:tr h="618116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Платежи,  которые  включают  в  себя возмездные  операции  от  прямого предоставления  государством  в пользование  имущества  и природных  ресурсов,  от  различного вида  услуг,  а  также  платежи  в  виде штрафов  или  иных  санкций  за нарушение  законодательства</a:t>
                      </a:r>
                      <a:endParaRPr lang="ru-RU" sz="1200" dirty="0"/>
                    </a:p>
                  </a:txBody>
                  <a:tcPr marL="6868" marR="6868" marT="6868" marB="0" anchor="b">
                    <a:noFill/>
                  </a:tcPr>
                </a:tc>
              </a:tr>
              <a:tr h="206039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68" marR="6868" marT="6868" marB="0" anchor="b">
                    <a:noFill/>
                  </a:tcPr>
                </a:tc>
              </a:tr>
              <a:tr h="206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БЕЗВОЗМЕЗДНЫЕ ПОСТУПЛЕНИЯ</a:t>
                      </a:r>
                      <a:endParaRPr lang="ru-RU" sz="1300" b="1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68" marR="6868" marT="6868" marB="0" anchor="ctr">
                    <a:noFill/>
                  </a:tcPr>
                </a:tc>
              </a:tr>
              <a:tr h="618116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Поступающие  в  бюджет денежные  средства  на безвозвратной  и  безвозмездной основе  из  федерального  бюджета (межбюджетные  трансферты  в виде  дотаций,  субсидий, субвенций и иных межбюджетных трансфертов),  а  также  перечисления от  физических  и  юридических лиц</a:t>
                      </a:r>
                      <a:endParaRPr lang="ru-RU" sz="1200" dirty="0"/>
                    </a:p>
                  </a:txBody>
                  <a:tcPr marL="6868" marR="6868" marT="6868" marB="0" anchor="b"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431141"/>
              </p:ext>
            </p:extLst>
          </p:nvPr>
        </p:nvGraphicFramePr>
        <p:xfrm>
          <a:off x="661987" y="3963508"/>
          <a:ext cx="8381999" cy="256785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819664"/>
                <a:gridCol w="1112467"/>
                <a:gridCol w="1112467"/>
                <a:gridCol w="1084740"/>
                <a:gridCol w="1085850"/>
                <a:gridCol w="1166811"/>
              </a:tblGrid>
              <a:tr h="4813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ДОХОДЫ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400" b="1" u="none" strike="noStrike" dirty="0">
                          <a:effectLst/>
                        </a:rPr>
                        <a:t>год 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 smtClean="0">
                          <a:effectLst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2024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2025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55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u="none" strike="noStrike" dirty="0">
                          <a:effectLst/>
                        </a:rPr>
                        <a:t>ВСЕГО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355 194 302,5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452 718 542,7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343 933 710,3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367 407 890,2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366 968 259,3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7808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НАЛОГОВЫЕ И НЕНАЛОГОВЫЕ ДОХОДЫ, </a:t>
                      </a:r>
                      <a:br>
                        <a:rPr lang="ru-RU" sz="1100" u="none" strike="noStrike" dirty="0">
                          <a:effectLst/>
                        </a:rPr>
                      </a:br>
                      <a:r>
                        <a:rPr lang="ru-RU" sz="1100" u="none" strike="noStrike" dirty="0">
                          <a:effectLst/>
                        </a:rPr>
                        <a:t>в том числе: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280 223 982,9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366 609 209,7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281 880 608,7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302 579 678,0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323 946 401,1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5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 - налоговые доходы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271 764 301,8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344 313 806,8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275 807 602,6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296 481 546,4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317 848 527,3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5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 - неналоговые доходы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8 459 681,1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22 295 402,9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6 073 006,1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6 098 131,6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6 097 873,8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103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БЕЗВОЗМЕЗДНЫЕ ПОСТУПЛЕНИЯ, </a:t>
                      </a:r>
                      <a:br>
                        <a:rPr lang="ru-RU" sz="1100" u="none" strike="noStrike" dirty="0">
                          <a:effectLst/>
                        </a:rPr>
                      </a:br>
                      <a:r>
                        <a:rPr lang="ru-RU" sz="1100" u="none" strike="noStrike" dirty="0">
                          <a:effectLst/>
                        </a:rPr>
                        <a:t>в том числе: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74 970 319,6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86 109 333,0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62 053 101,6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64 828 212,2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43 021 858,2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711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 - безвозмездные поступления от федерального бюджета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72 756 680,1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83 211 818,9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61 882 504,0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64 621 782,5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42 780 532,1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55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 - прочие безвозмездные поступления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2 213 639,5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2 897 514,1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170 597,6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206 429,7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241 326,1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04849" y="3440288"/>
            <a:ext cx="82962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Структура доходов бюджета Республики Татарстан</a:t>
            </a:r>
            <a:r>
              <a:rPr lang="ru-RU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12527" y="3655731"/>
            <a:ext cx="1188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err="1" smtClean="0"/>
              <a:t>тыс.рублей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101536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9"/>
            <a:ext cx="8115300" cy="354012"/>
          </a:xfrm>
        </p:spPr>
        <p:txBody>
          <a:bodyPr>
            <a:noAutofit/>
          </a:bodyPr>
          <a:lstStyle/>
          <a:p>
            <a:r>
              <a:rPr lang="ru-RU" sz="1800" dirty="0"/>
              <a:t>Налоговые доходы Республики Татарстан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087485"/>
              </p:ext>
            </p:extLst>
          </p:nvPr>
        </p:nvGraphicFramePr>
        <p:xfrm>
          <a:off x="600073" y="615981"/>
          <a:ext cx="8381999" cy="485147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809877"/>
                <a:gridCol w="1122254"/>
                <a:gridCol w="1112467"/>
                <a:gridCol w="1112467"/>
                <a:gridCol w="1112467"/>
                <a:gridCol w="1112467"/>
              </a:tblGrid>
              <a:tr h="3527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Налоговые</a:t>
                      </a:r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916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 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271 764 301,8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344 313 806,8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275 807 602,6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296 481 546,4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317 848 527,3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71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Налог на прибыль организаций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119 505 139,9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166 083 999,0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103 110 000,0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113 421 000,0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124 481 154,0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97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Налог на доходы физических лиц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69 029 742,6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80 797 965,3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81 905 265,8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88 016 088,8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94 451 326,0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43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35 206 905,3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41 336 082,7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36 564 200,0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37 477 100,0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38 891 400,0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701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10 994 723,6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13 840 561,9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14 897 996,4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15 493 912,0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16 113 666,3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556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Налог на профессиональный доход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605 153,5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942 825,9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820 207,8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852 974,9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887 048,6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687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2 699,7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788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Налог на имущество организаций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29 432 791,2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33 858 551,3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31 236 487,0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33 672 933,0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35 221 888,0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99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Транспортный налог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6 164 622,5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6 646 124,1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6 624 800,0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6 871 400,0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7 125 600,0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99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Налог на игорный бизнес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7 012,1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5 731,9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5 336,0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5 040,0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4 788,0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658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Налог на добычу полезных ископаемых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6 985,3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8 371,2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7 670,0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7 670,0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7 670,0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970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Сборы за пользование объектами животного мира и за пользование объектами водных биологических ресурсов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1 992,2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1 869,7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99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пошлина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809 482,0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789 137,4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633 545,6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661 260,7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661 739,4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75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Задолженность и перерасчеты по отмененным налогам, сборами иным обязательным платежам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-248,4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-113,3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793477" y="308204"/>
            <a:ext cx="1238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тыс. рублей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341976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2555" y="620785"/>
            <a:ext cx="8235696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Безвозмездные поступления включают в себя:</a:t>
            </a:r>
          </a:p>
          <a:p>
            <a:pPr algn="just"/>
            <a:endParaRPr lang="ru-RU" dirty="0" smtClean="0"/>
          </a:p>
          <a:p>
            <a:pPr algn="just"/>
            <a:r>
              <a:rPr lang="ru-RU" sz="1400" b="1" dirty="0" smtClean="0">
                <a:solidFill>
                  <a:schemeClr val="accent1"/>
                </a:solidFill>
              </a:rPr>
              <a:t>Межбюджетные трансферты </a:t>
            </a:r>
            <a:r>
              <a:rPr lang="ru-RU" sz="1400" dirty="0"/>
              <a:t>- средства, предоставляемые одним бюджетом бюджетной системы Российской Федерации </a:t>
            </a:r>
            <a:r>
              <a:rPr lang="ru-RU" sz="1400" dirty="0" smtClean="0"/>
              <a:t>другому </a:t>
            </a:r>
            <a:r>
              <a:rPr lang="ru-RU" sz="1400" dirty="0"/>
              <a:t>бюджету бюджетной системы Российской </a:t>
            </a:r>
            <a:r>
              <a:rPr lang="ru-RU" sz="1400" dirty="0" smtClean="0"/>
              <a:t>Федерации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b="1" dirty="0" smtClean="0">
                <a:solidFill>
                  <a:schemeClr val="accent1"/>
                </a:solidFill>
              </a:rPr>
              <a:t>Дотации</a:t>
            </a:r>
            <a:r>
              <a:rPr lang="ru-RU" sz="1400" b="1" dirty="0" smtClean="0"/>
              <a:t> </a:t>
            </a:r>
            <a:r>
              <a:rPr lang="ru-RU" sz="1400" dirty="0"/>
              <a:t>- межбюджетные трансферты, предоставляемые на безвозмездной и безвозвратной основе без установления направлений </a:t>
            </a:r>
            <a:r>
              <a:rPr lang="ru-RU" sz="1400" dirty="0" smtClean="0"/>
              <a:t>и </a:t>
            </a:r>
            <a:r>
              <a:rPr lang="ru-RU" sz="1400" dirty="0"/>
              <a:t>(или) условий их использования</a:t>
            </a:r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b="1" dirty="0">
                <a:solidFill>
                  <a:schemeClr val="accent1"/>
                </a:solidFill>
              </a:rPr>
              <a:t>Субсидии</a:t>
            </a:r>
            <a:r>
              <a:rPr lang="ru-RU" sz="1400" b="1" dirty="0" smtClean="0"/>
              <a:t> </a:t>
            </a:r>
            <a:r>
              <a:rPr lang="ru-RU" sz="1400" dirty="0"/>
              <a:t>- межбюджетные трансферты, предоставляемые в целях </a:t>
            </a:r>
            <a:r>
              <a:rPr lang="ru-RU" sz="1400" dirty="0" err="1" smtClean="0"/>
              <a:t>софинансирования</a:t>
            </a:r>
            <a:r>
              <a:rPr lang="ru-RU" sz="1400" dirty="0" smtClean="0"/>
              <a:t> </a:t>
            </a:r>
            <a:r>
              <a:rPr lang="ru-RU" sz="1400" dirty="0"/>
              <a:t>расходных обязательств, возникающих при </a:t>
            </a:r>
            <a:r>
              <a:rPr lang="ru-RU" sz="1400" dirty="0" smtClean="0"/>
              <a:t>выполнении </a:t>
            </a:r>
            <a:r>
              <a:rPr lang="ru-RU" sz="1400" dirty="0"/>
              <a:t>полномочий органов государственной власти субъектов РФ по предметам ведения субъектов РФ и предметам </a:t>
            </a:r>
            <a:r>
              <a:rPr lang="ru-RU" sz="1400" dirty="0" smtClean="0"/>
              <a:t>совместного </a:t>
            </a:r>
            <a:r>
              <a:rPr lang="ru-RU" sz="1400" dirty="0"/>
              <a:t>ведения РФ и субъектов РФ, и расходных обязательств по выполнению полномочий органов местного самоуправления по </a:t>
            </a:r>
            <a:r>
              <a:rPr lang="ru-RU" sz="1400" dirty="0" smtClean="0"/>
              <a:t>вопросам </a:t>
            </a:r>
            <a:r>
              <a:rPr lang="ru-RU" sz="1400" dirty="0"/>
              <a:t>местного значения</a:t>
            </a:r>
            <a:endParaRPr lang="ru-RU" sz="1400" dirty="0" smtClean="0"/>
          </a:p>
          <a:p>
            <a:pPr algn="just"/>
            <a:endParaRPr lang="ru-RU" sz="1400" dirty="0" smtClean="0">
              <a:solidFill>
                <a:schemeClr val="accent1"/>
              </a:solidFill>
            </a:endParaRPr>
          </a:p>
          <a:p>
            <a:pPr algn="just"/>
            <a:r>
              <a:rPr lang="ru-RU" sz="1400" b="1" dirty="0" smtClean="0">
                <a:solidFill>
                  <a:schemeClr val="accent1"/>
                </a:solidFill>
              </a:rPr>
              <a:t>Субвенции </a:t>
            </a:r>
            <a:r>
              <a:rPr lang="ru-RU" sz="1400" dirty="0" smtClean="0"/>
              <a:t>- межбюджетные </a:t>
            </a:r>
            <a:r>
              <a:rPr lang="ru-RU" sz="1400" dirty="0"/>
              <a:t>трансферты, предоставляемые бюджетам субъектов Российской Федерации в целях финансового </a:t>
            </a:r>
            <a:r>
              <a:rPr lang="ru-RU" sz="1400" dirty="0" smtClean="0"/>
              <a:t>обеспечения </a:t>
            </a:r>
            <a:r>
              <a:rPr lang="ru-RU" sz="1400" dirty="0"/>
              <a:t>расходных обязательств субъектов РФ и (или) муниципальных образований, возникающих при выполнении полномочий </a:t>
            </a:r>
            <a:r>
              <a:rPr lang="ru-RU" sz="1400" dirty="0" smtClean="0"/>
              <a:t>РФ</a:t>
            </a:r>
            <a:r>
              <a:rPr lang="ru-RU" sz="1400" dirty="0"/>
              <a:t>, переданных для осуществления органам государственной власти субъектов </a:t>
            </a:r>
            <a:r>
              <a:rPr lang="ru-RU" sz="1400" dirty="0" smtClean="0"/>
              <a:t>РФ </a:t>
            </a:r>
            <a:r>
              <a:rPr lang="ru-RU" sz="1400" dirty="0"/>
              <a:t>и (или) органам местного </a:t>
            </a:r>
            <a:r>
              <a:rPr lang="ru-RU" sz="1400" dirty="0" smtClean="0"/>
              <a:t>самоуправления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b="1" dirty="0">
                <a:solidFill>
                  <a:schemeClr val="accent1"/>
                </a:solidFill>
              </a:rPr>
              <a:t>Иные межбюджетные </a:t>
            </a:r>
            <a:r>
              <a:rPr lang="ru-RU" sz="1400" b="1" dirty="0" smtClean="0">
                <a:solidFill>
                  <a:schemeClr val="accent1"/>
                </a:solidFill>
              </a:rPr>
              <a:t>трансферы</a:t>
            </a:r>
            <a:r>
              <a:rPr lang="ru-RU" sz="1400" dirty="0" smtClean="0"/>
              <a:t> предоставляются в случаях и порядке, которые предусмотрены соответствующими правовыми актами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b="1" dirty="0">
                <a:solidFill>
                  <a:schemeClr val="accent1"/>
                </a:solidFill>
              </a:rPr>
              <a:t>Безвозмездные поступления </a:t>
            </a:r>
            <a:r>
              <a:rPr lang="ru-RU" sz="1400" dirty="0" smtClean="0"/>
              <a:t>– поступления от физических и юридических лиц, международных организаций и правительства иностранных государств, в том числе добровольные пожертвования</a:t>
            </a:r>
            <a:endParaRPr lang="ru-RU" sz="1400" dirty="0"/>
          </a:p>
        </p:txBody>
      </p:sp>
      <p:sp>
        <p:nvSpPr>
          <p:cNvPr id="6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7474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Безвозмездные поступления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682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2000" dirty="0"/>
              <a:t>Безвозмездные поступления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96851"/>
              </p:ext>
            </p:extLst>
          </p:nvPr>
        </p:nvGraphicFramePr>
        <p:xfrm>
          <a:off x="619086" y="477960"/>
          <a:ext cx="8381998" cy="524258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514727"/>
                <a:gridCol w="996043"/>
                <a:gridCol w="947057"/>
                <a:gridCol w="938893"/>
                <a:gridCol w="1001695"/>
                <a:gridCol w="983583"/>
              </a:tblGrid>
              <a:tr h="4355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Безвозмездные поступления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j-lt"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  <a:latin typeface="+mj-lt"/>
                        </a:rPr>
                      </a:b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j-lt"/>
                        </a:rPr>
                        <a:t>2022 </a:t>
                      </a: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год </a:t>
                      </a:r>
                      <a:br>
                        <a:rPr lang="ru-RU" sz="1050" b="1" u="none" strike="noStrike" dirty="0">
                          <a:effectLst/>
                          <a:latin typeface="+mj-lt"/>
                        </a:rPr>
                      </a:br>
                      <a:r>
                        <a:rPr lang="ru-RU" sz="1050" b="1" u="none" strike="noStrike" dirty="0" smtClean="0">
                          <a:effectLst/>
                          <a:latin typeface="+mj-lt"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j-lt"/>
                        </a:rPr>
                        <a:t>2023 </a:t>
                      </a: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  <a:latin typeface="+mj-lt"/>
                        </a:rPr>
                      </a:b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j-lt"/>
                        </a:rPr>
                        <a:t>2024 </a:t>
                      </a: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  <a:latin typeface="+mj-lt"/>
                        </a:rPr>
                      </a:b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j-lt"/>
                        </a:rPr>
                        <a:t>2025 </a:t>
                      </a: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  <a:latin typeface="+mj-lt"/>
                        </a:rPr>
                      </a:b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668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74 970 319,6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86 109 333,0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62 053 101,6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64 828 212,2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43 021 858,2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42249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Межбюджетные трансферты, получаемые от федерального бюджета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72 756 680,1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83 211 818,9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61 882 504,0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64 621 782,5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42 780 040,6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576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Дотации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863 557,7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984 327,1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681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Субсидии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22 299 046,7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42 162 949,5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34 172 531,2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40 275 150,3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18 086 532,1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681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Субвенции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11 375 246,2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9 791 892,9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7 593 880,8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7 638 659,4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7 985 535,7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681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Иные межбюджетные трансферты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38 218 829,5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30 272 649,4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20 116 092,0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16 707 972,8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16 707 972,8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8348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Межбюджетные трансферты, получаемые от бюджета Пенсионного фонда Российской Федерации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1 051,0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3 418,1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7880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Иные межбюджетные трансферты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1 051,0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3 418,1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2249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Безвозмездные поступления, получаемые от государственной корпорации – Фонда содействия реформированию жилищно-коммунального хозяйства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648 104,2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312 295,5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51 019,3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2249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Безвозмездные поступления, получаемые от Фонда-оператора президентских грантов по развитию гражданского общества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2249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Безвозмездные поступления, получаемые от некоммерческой организации "Фонд развития моногородов"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32 275,7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85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Безвозмездные поступления, получаемые от государствен-ной корпорации развития "ВЭБ.РФ"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86 242,1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7105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Прочие безвозмездные поступления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461 930,3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706 567,8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6681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939 642,4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1 682 901,9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023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Отрицательные трансферты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110 635,9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106 088,7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119 578,3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206 429,7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241 817,6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55763" y="196883"/>
            <a:ext cx="1238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тыс. рублей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282443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Классификация расходов бюджета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74355" y="693253"/>
            <a:ext cx="8423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Расходы бюджета распределяются по единой классификации, включающей </a:t>
            </a:r>
          </a:p>
          <a:p>
            <a:r>
              <a:rPr lang="ru-RU" dirty="0" smtClean="0"/>
              <a:t>14 разделов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91728" y="1194799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</a:t>
            </a:r>
            <a:endParaRPr lang="ru-RU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7282" y="1890325"/>
            <a:ext cx="22445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2"/>
                </a:solidFill>
              </a:rPr>
              <a:t>Общегосударственные </a:t>
            </a:r>
            <a:r>
              <a:rPr lang="ru-RU" sz="1400" i="1" dirty="0" smtClean="0">
                <a:solidFill>
                  <a:schemeClr val="accent2"/>
                </a:solidFill>
              </a:rPr>
              <a:t/>
            </a:r>
            <a:br>
              <a:rPr lang="ru-RU" sz="1400" i="1" dirty="0" smtClean="0">
                <a:solidFill>
                  <a:schemeClr val="accent2"/>
                </a:solidFill>
              </a:rPr>
            </a:br>
            <a:r>
              <a:rPr lang="ru-RU" sz="1400" i="1" dirty="0" smtClean="0">
                <a:solidFill>
                  <a:schemeClr val="accent2"/>
                </a:solidFill>
              </a:rPr>
              <a:t>вопросы</a:t>
            </a:r>
            <a:endParaRPr lang="ru-RU" sz="1400" i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7932" y="1197168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61269" y="1669923"/>
            <a:ext cx="21495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1"/>
                </a:solidFill>
              </a:rPr>
              <a:t>Национальная оборона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98680" y="1177895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3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68393" y="1745099"/>
            <a:ext cx="20005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/>
              <a:t>Национальная безопасность и правоохранительная деятельность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68905" y="1209622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741435" y="2002701"/>
            <a:ext cx="187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3"/>
                </a:solidFill>
              </a:rPr>
              <a:t>Национальная экономика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78921" y="1194799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5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69980" y="1773288"/>
            <a:ext cx="18717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tx2"/>
                </a:solidFill>
              </a:rPr>
              <a:t>Жилищно-коммунальное хозяйство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3957" y="2855714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4999" y="3330093"/>
            <a:ext cx="187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3"/>
                </a:solidFill>
              </a:rPr>
              <a:t>Охрана окружающей среды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58001" y="2922069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7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31317" y="3485734"/>
            <a:ext cx="1871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rgbClr val="7030A0"/>
                </a:solidFill>
              </a:rPr>
              <a:t>Образование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35462" y="2898220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850222" y="3409712"/>
            <a:ext cx="187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6"/>
                </a:solidFill>
              </a:rPr>
              <a:t>Культура, кинематография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17831" y="2920283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9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02480" y="3545536"/>
            <a:ext cx="1871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2"/>
                </a:solidFill>
              </a:rPr>
              <a:t>Здравоохранение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38476" y="2897256"/>
            <a:ext cx="193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10</a:t>
            </a:r>
            <a:endParaRPr lang="ru-RU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69979" y="3553781"/>
            <a:ext cx="187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 smtClean="0"/>
              <a:t>Социальная</a:t>
            </a:r>
            <a:br>
              <a:rPr lang="ru-RU" sz="1400" i="1" dirty="0" smtClean="0"/>
            </a:br>
            <a:r>
              <a:rPr lang="ru-RU" sz="1400" i="1" dirty="0" smtClean="0"/>
              <a:t>политика</a:t>
            </a:r>
            <a:endParaRPr lang="ru-RU" sz="14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520417" y="4445398"/>
            <a:ext cx="193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11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2969" y="5120892"/>
            <a:ext cx="187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6"/>
                </a:solidFill>
              </a:rPr>
              <a:t>Физическая культура и спорт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12142" y="4444424"/>
            <a:ext cx="193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12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471373" y="5153886"/>
            <a:ext cx="2039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/>
              <a:t>Средства  массовой </a:t>
            </a:r>
            <a:r>
              <a:rPr lang="ru-RU" sz="1400" i="1" dirty="0" smtClean="0"/>
              <a:t>информации</a:t>
            </a:r>
            <a:endParaRPr lang="ru-RU" sz="1400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4826287" y="4437219"/>
            <a:ext cx="193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13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837422" y="5110884"/>
            <a:ext cx="18717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rgbClr val="7030A0"/>
                </a:solidFill>
              </a:rPr>
              <a:t>Обслуживание государственного </a:t>
            </a:r>
            <a:r>
              <a:rPr lang="ru-RU" sz="1400" i="1" dirty="0" smtClean="0">
                <a:solidFill>
                  <a:srgbClr val="7030A0"/>
                </a:solidFill>
              </a:rPr>
              <a:t>(муниципального) </a:t>
            </a:r>
            <a:r>
              <a:rPr lang="ru-RU" sz="1400" i="1" dirty="0">
                <a:solidFill>
                  <a:srgbClr val="7030A0"/>
                </a:solidFill>
              </a:rPr>
              <a:t>долга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70122" y="4467376"/>
            <a:ext cx="193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14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752727" y="5013534"/>
            <a:ext cx="24717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tx2"/>
                </a:solidFill>
              </a:rPr>
              <a:t>Межбюджетные трансферты общего характера бюджетам бюджетной системы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105654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0050" y="0"/>
            <a:ext cx="838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Garamond" panose="02020404030301010803" pitchFamily="18" charset="0"/>
              </a:rPr>
              <a:t>Тезисы доклада Министра финансов Республики Татарстан </a:t>
            </a:r>
            <a:br>
              <a:rPr lang="ru-RU" sz="2000" b="1" dirty="0">
                <a:solidFill>
                  <a:srgbClr val="FF0000"/>
                </a:solidFill>
                <a:latin typeface="Garamond" panose="02020404030301010803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Garamond" panose="02020404030301010803" pitchFamily="18" charset="0"/>
              </a:rPr>
              <a:t>Радика </a:t>
            </a:r>
            <a:r>
              <a:rPr lang="ru-RU" sz="20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Рауфовича</a:t>
            </a:r>
            <a:r>
              <a:rPr lang="ru-RU" sz="2000" b="1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Гайзатуллина</a:t>
            </a:r>
            <a:r>
              <a:rPr lang="ru-RU" sz="2000" b="1" dirty="0">
                <a:solidFill>
                  <a:srgbClr val="FF0000"/>
                </a:solidFill>
                <a:latin typeface="Garamond" panose="02020404030301010803" pitchFamily="18" charset="0"/>
              </a:rPr>
              <a:t> на </a:t>
            </a:r>
            <a:r>
              <a:rPr lang="ru-RU" sz="20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сессии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Государственного </a:t>
            </a:r>
            <a:r>
              <a:rPr lang="ru-RU" sz="2000" b="1" dirty="0">
                <a:solidFill>
                  <a:srgbClr val="FF0000"/>
                </a:solidFill>
                <a:latin typeface="Garamond" panose="02020404030301010803" pitchFamily="18" charset="0"/>
              </a:rPr>
              <a:t>Совета Республики Татарстан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solidFill>
                <a:schemeClr val="accent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94892" y="711222"/>
            <a:ext cx="568715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endParaRPr lang="ru-RU" sz="1400" dirty="0" smtClean="0">
              <a:latin typeface="Garamond" panose="02020404030301010803" pitchFamily="18" charset="0"/>
            </a:endParaRPr>
          </a:p>
          <a:p>
            <a:pPr indent="450215" algn="just"/>
            <a:r>
              <a:rPr lang="ru-RU" sz="1250" dirty="0" smtClean="0">
                <a:cs typeface="Arial" panose="020B0604020202020204" pitchFamily="34" charset="0"/>
              </a:rPr>
              <a:t>В </a:t>
            </a:r>
            <a:r>
              <a:rPr lang="ru-RU" sz="1250" dirty="0">
                <a:cs typeface="Arial" panose="020B0604020202020204" pitchFamily="34" charset="0"/>
              </a:rPr>
              <a:t>соответствии со статьёй 94 Конституции республики и статьёй 61 Бюджетного Кодекса Республики Татарстан </a:t>
            </a:r>
            <a:r>
              <a:rPr lang="ru-RU" sz="1250" dirty="0" err="1" smtClean="0">
                <a:cs typeface="Arial" panose="020B0604020202020204" pitchFamily="34" charset="0"/>
              </a:rPr>
              <a:t>Раисом</a:t>
            </a:r>
            <a:r>
              <a:rPr lang="ru-RU" sz="1250" dirty="0" smtClean="0">
                <a:cs typeface="Arial" panose="020B0604020202020204" pitchFamily="34" charset="0"/>
              </a:rPr>
              <a:t> Республики Татарстан </a:t>
            </a:r>
            <a:r>
              <a:rPr lang="ru-RU" sz="1250" dirty="0">
                <a:cs typeface="Arial" panose="020B0604020202020204" pitchFamily="34" charset="0"/>
              </a:rPr>
              <a:t>внесен на рассмотрение Государственного Совета законопроект о бюджете на </a:t>
            </a:r>
            <a:r>
              <a:rPr lang="ru-RU" sz="1250" dirty="0" smtClean="0">
                <a:cs typeface="Arial" panose="020B0604020202020204" pitchFamily="34" charset="0"/>
              </a:rPr>
              <a:t> 2023 </a:t>
            </a:r>
            <a:r>
              <a:rPr lang="ru-RU" sz="1250" dirty="0">
                <a:cs typeface="Arial" panose="020B0604020202020204" pitchFamily="34" charset="0"/>
              </a:rPr>
              <a:t>год и плановый период </a:t>
            </a:r>
            <a:r>
              <a:rPr lang="ru-RU" sz="1250" dirty="0" smtClean="0">
                <a:cs typeface="Arial" panose="020B0604020202020204" pitchFamily="34" charset="0"/>
              </a:rPr>
              <a:t>2024 и 2025 годов</a:t>
            </a:r>
            <a:r>
              <a:rPr lang="tt-RU" sz="1250" dirty="0">
                <a:cs typeface="Arial" panose="020B0604020202020204" pitchFamily="34" charset="0"/>
              </a:rPr>
              <a:t>.</a:t>
            </a:r>
            <a:endParaRPr lang="ru-RU" sz="1250" dirty="0">
              <a:cs typeface="Arial" panose="020B0604020202020204" pitchFamily="34" charset="0"/>
            </a:endParaRPr>
          </a:p>
          <a:p>
            <a:pPr indent="450215" algn="just"/>
            <a:r>
              <a:rPr lang="ru-RU" sz="1250" dirty="0">
                <a:cs typeface="Arial" panose="020B0604020202020204" pitchFamily="34" charset="0"/>
              </a:rPr>
              <a:t>Проект закона Республики Татарстан о бюджете подготовлен в соответствии с требованиями, установленными Бюджетным кодексом Российской Федерации и Бюджетным кодексом Республики Татарстан.</a:t>
            </a:r>
          </a:p>
          <a:p>
            <a:pPr indent="450215" algn="just"/>
            <a:r>
              <a:rPr lang="ru-RU" sz="1250" dirty="0">
                <a:cs typeface="Arial" panose="020B0604020202020204" pitchFamily="34" charset="0"/>
              </a:rPr>
              <a:t>В структуре законопроекта </a:t>
            </a:r>
            <a:r>
              <a:rPr lang="ru-RU" sz="1250" dirty="0" smtClean="0">
                <a:cs typeface="Arial" panose="020B0604020202020204" pitchFamily="34" charset="0"/>
              </a:rPr>
              <a:t>2</a:t>
            </a:r>
            <a:r>
              <a:rPr lang="en-US" sz="1250" dirty="0" smtClean="0">
                <a:cs typeface="Arial" panose="020B0604020202020204" pitchFamily="34" charset="0"/>
              </a:rPr>
              <a:t>3</a:t>
            </a:r>
            <a:r>
              <a:rPr lang="ru-RU" sz="1250" dirty="0" smtClean="0">
                <a:cs typeface="Arial" panose="020B0604020202020204" pitchFamily="34" charset="0"/>
              </a:rPr>
              <a:t> </a:t>
            </a:r>
            <a:r>
              <a:rPr lang="ru-RU" sz="1250" dirty="0">
                <a:cs typeface="Arial" panose="020B0604020202020204" pitchFamily="34" charset="0"/>
              </a:rPr>
              <a:t>статьи и </a:t>
            </a:r>
            <a:r>
              <a:rPr lang="ru-RU" sz="1250" dirty="0" smtClean="0">
                <a:cs typeface="Arial" panose="020B0604020202020204" pitchFamily="34" charset="0"/>
              </a:rPr>
              <a:t>4</a:t>
            </a:r>
            <a:r>
              <a:rPr lang="en-US" sz="1250" dirty="0" smtClean="0">
                <a:cs typeface="Arial" panose="020B0604020202020204" pitchFamily="34" charset="0"/>
              </a:rPr>
              <a:t>5</a:t>
            </a:r>
            <a:r>
              <a:rPr lang="ru-RU" sz="1250" dirty="0" smtClean="0">
                <a:cs typeface="Arial" panose="020B0604020202020204" pitchFamily="34" charset="0"/>
              </a:rPr>
              <a:t> приложени</a:t>
            </a:r>
            <a:r>
              <a:rPr lang="ru-RU" sz="1250" dirty="0">
                <a:cs typeface="Arial" panose="020B0604020202020204" pitchFamily="34" charset="0"/>
              </a:rPr>
              <a:t>й</a:t>
            </a:r>
            <a:r>
              <a:rPr lang="ru-RU" sz="1250" dirty="0" smtClean="0">
                <a:cs typeface="Arial" panose="020B0604020202020204" pitchFamily="34" charset="0"/>
              </a:rPr>
              <a:t>. </a:t>
            </a:r>
            <a:r>
              <a:rPr lang="ru-RU" sz="1250" dirty="0">
                <a:cs typeface="Arial" panose="020B0604020202020204" pitchFamily="34" charset="0"/>
              </a:rPr>
              <a:t>К законопроекту прилагаются документы и материалы, предусмотренные Бюджетным кодексом. </a:t>
            </a:r>
            <a:endParaRPr lang="ru-RU" sz="1250" dirty="0" smtClean="0">
              <a:cs typeface="Arial" panose="020B0604020202020204" pitchFamily="34" charset="0"/>
            </a:endParaRPr>
          </a:p>
          <a:p>
            <a:pPr indent="450215" algn="just"/>
            <a:r>
              <a:rPr lang="ru-RU" sz="1250" dirty="0" smtClean="0">
                <a:cs typeface="Arial" panose="020B0604020202020204" pitchFamily="34" charset="0"/>
              </a:rPr>
              <a:t>В </a:t>
            </a:r>
            <a:r>
              <a:rPr lang="ru-RU" sz="1250" dirty="0">
                <a:cs typeface="Arial" panose="020B0604020202020204" pitchFamily="34" charset="0"/>
              </a:rPr>
              <a:t>рамках формирования бюджета по расходам проведены совещания по рассмотрению предложений </a:t>
            </a:r>
            <a:r>
              <a:rPr lang="ru-RU" sz="1250" dirty="0" smtClean="0">
                <a:cs typeface="Arial" panose="020B0604020202020204" pitchFamily="34" charset="0"/>
              </a:rPr>
              <a:t>республиканских министерств и </a:t>
            </a:r>
            <a:r>
              <a:rPr lang="ru-RU" sz="1250" dirty="0">
                <a:cs typeface="Arial" panose="020B0604020202020204" pitchFamily="34" charset="0"/>
              </a:rPr>
              <a:t>ведомств, а также муниципальных районов и городских округов.  </a:t>
            </a:r>
            <a:r>
              <a:rPr lang="ru-RU" sz="1250" dirty="0" smtClean="0">
                <a:ea typeface="Calibri" panose="020F0502020204030204" pitchFamily="34" charset="0"/>
              </a:rPr>
              <a:t> </a:t>
            </a:r>
            <a:endParaRPr lang="ru-RU" sz="1250" dirty="0">
              <a:effectLst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5291" y="3676383"/>
            <a:ext cx="822657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1250" dirty="0" smtClean="0">
                <a:cs typeface="Arial" panose="020B0604020202020204" pitchFamily="34" charset="0"/>
              </a:rPr>
              <a:t>В </a:t>
            </a:r>
            <a:r>
              <a:rPr lang="ru-RU" sz="1250" dirty="0" smtClean="0">
                <a:cs typeface="Arial" panose="020B0604020202020204" pitchFamily="34" charset="0"/>
              </a:rPr>
              <a:t>результате совместной работы прогноз бюджета в сценарных условиях согласован с муниципалитетами и главными распорядителями бюджетных средств без разногласий. </a:t>
            </a:r>
          </a:p>
          <a:p>
            <a:pPr indent="450215" algn="just"/>
            <a:r>
              <a:rPr lang="ru-RU" sz="1250" dirty="0">
                <a:cs typeface="Arial" panose="020B0604020202020204" pitchFamily="34" charset="0"/>
              </a:rPr>
              <a:t>Таким образом, составлены проекты на </a:t>
            </a:r>
            <a:r>
              <a:rPr lang="ru-RU" sz="1250" dirty="0" smtClean="0">
                <a:cs typeface="Arial" panose="020B0604020202020204" pitchFamily="34" charset="0"/>
              </a:rPr>
              <a:t>2023 </a:t>
            </a:r>
            <a:r>
              <a:rPr lang="ru-RU" sz="1250" dirty="0">
                <a:cs typeface="Arial" panose="020B0604020202020204" pitchFamily="34" charset="0"/>
              </a:rPr>
              <a:t>– </a:t>
            </a:r>
            <a:r>
              <a:rPr lang="ru-RU" sz="1250" dirty="0" smtClean="0">
                <a:cs typeface="Arial" panose="020B0604020202020204" pitchFamily="34" charset="0"/>
              </a:rPr>
              <a:t>2025 </a:t>
            </a:r>
            <a:r>
              <a:rPr lang="ru-RU" sz="1250" dirty="0">
                <a:cs typeface="Arial" panose="020B0604020202020204" pitchFamily="34" charset="0"/>
              </a:rPr>
              <a:t>годы бюджета Республики Татарстан, 45-ти бюджетов муниципальных районов и городских округов, 911-ти бюджетов поселений. Все бюджеты муниципальных образований прогнозируются бездефицитными.</a:t>
            </a:r>
          </a:p>
          <a:p>
            <a:pPr indent="450215" algn="just"/>
            <a:r>
              <a:rPr lang="ru-RU" sz="1250" dirty="0" smtClean="0">
                <a:cs typeface="Arial" panose="020B0604020202020204" pitchFamily="34" charset="0"/>
              </a:rPr>
              <a:t>В 2023 </a:t>
            </a:r>
            <a:r>
              <a:rPr lang="ru-RU" sz="1250" dirty="0">
                <a:cs typeface="Arial" panose="020B0604020202020204" pitchFamily="34" charset="0"/>
              </a:rPr>
              <a:t>году продолжится распределение расходов по государственным </a:t>
            </a:r>
            <a:r>
              <a:rPr lang="ru-RU" sz="1250" dirty="0" smtClean="0">
                <a:cs typeface="Arial" panose="020B0604020202020204" pitchFamily="34" charset="0"/>
              </a:rPr>
              <a:t>программам и отражение </a:t>
            </a:r>
            <a:r>
              <a:rPr lang="ru-RU" sz="1250" dirty="0">
                <a:cs typeface="Arial" panose="020B0604020202020204" pitchFamily="34" charset="0"/>
              </a:rPr>
              <a:t>в составе государственных программ национальных и федеральных проектов</a:t>
            </a:r>
            <a:r>
              <a:rPr lang="ru-RU" sz="1250" dirty="0" smtClean="0">
                <a:cs typeface="Arial" panose="020B0604020202020204" pitchFamily="34" charset="0"/>
              </a:rPr>
              <a:t>. </a:t>
            </a:r>
            <a:r>
              <a:rPr lang="ru-RU" sz="1250" dirty="0">
                <a:cs typeface="Arial" panose="020B0604020202020204" pitchFamily="34" charset="0"/>
              </a:rPr>
              <a:t>По </a:t>
            </a:r>
            <a:r>
              <a:rPr lang="ru-RU" sz="1250" dirty="0" smtClean="0">
                <a:cs typeface="Arial" panose="020B0604020202020204" pitchFamily="34" charset="0"/>
              </a:rPr>
              <a:t>предварительному прогнозу </a:t>
            </a:r>
            <a:r>
              <a:rPr lang="ru-RU" sz="1250" dirty="0">
                <a:cs typeface="Arial" panose="020B0604020202020204" pitchFamily="34" charset="0"/>
              </a:rPr>
              <a:t>программами будет охвачено порядка </a:t>
            </a:r>
            <a:r>
              <a:rPr lang="ru-RU" sz="1250" dirty="0" smtClean="0">
                <a:cs typeface="Arial" panose="020B0604020202020204" pitchFamily="34" charset="0"/>
              </a:rPr>
              <a:t>90 </a:t>
            </a:r>
            <a:r>
              <a:rPr lang="ru-RU" sz="1250" dirty="0">
                <a:cs typeface="Arial" panose="020B0604020202020204" pitchFamily="34" charset="0"/>
              </a:rPr>
              <a:t>процентов расходов.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1" y="1323439"/>
            <a:ext cx="2684113" cy="237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8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1083515"/>
          </a:xfrm>
          <a:noFill/>
        </p:spPr>
        <p:txBody>
          <a:bodyPr>
            <a:normAutofit/>
          </a:bodyPr>
          <a:lstStyle/>
          <a:p>
            <a:r>
              <a:rPr lang="ru-RU" dirty="0">
                <a:cs typeface="Times New Roman" pitchFamily="18" charset="0"/>
              </a:rPr>
              <a:t>Структура </a:t>
            </a:r>
            <a:r>
              <a:rPr lang="ru-RU" dirty="0" smtClean="0">
                <a:cs typeface="Times New Roman" pitchFamily="18" charset="0"/>
              </a:rPr>
              <a:t>расходов бюджета </a:t>
            </a:r>
          </a:p>
          <a:p>
            <a:r>
              <a:rPr lang="ru-RU" dirty="0" smtClean="0">
                <a:cs typeface="Times New Roman" pitchFamily="18" charset="0"/>
              </a:rPr>
              <a:t>Республики </a:t>
            </a:r>
            <a:r>
              <a:rPr lang="ru-RU" dirty="0">
                <a:cs typeface="Times New Roman" pitchFamily="18" charset="0"/>
              </a:rPr>
              <a:t>Татарстан </a:t>
            </a:r>
            <a:r>
              <a:rPr lang="ru-RU" dirty="0" smtClean="0">
                <a:cs typeface="Times New Roman" pitchFamily="18" charset="0"/>
              </a:rPr>
              <a:t>на 2023 год</a:t>
            </a:r>
            <a:endParaRPr lang="en-US" dirty="0"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39474711"/>
              </p:ext>
            </p:extLst>
          </p:nvPr>
        </p:nvGraphicFramePr>
        <p:xfrm>
          <a:off x="611560" y="1196752"/>
          <a:ext cx="8448675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579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9"/>
            <a:ext cx="8115300" cy="354012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ysClr val="windowText" lastClr="000000"/>
                </a:solidFill>
                <a:cs typeface="Times New Roman" pitchFamily="18" charset="0"/>
              </a:rPr>
              <a:t>Структура расходов </a:t>
            </a:r>
            <a:r>
              <a:rPr lang="ru-RU" sz="1800" dirty="0" smtClean="0">
                <a:solidFill>
                  <a:sysClr val="windowText" lastClr="000000"/>
                </a:solidFill>
                <a:cs typeface="Times New Roman" pitchFamily="18" charset="0"/>
              </a:rPr>
              <a:t>бюджета Республики Татарстан</a:t>
            </a:r>
            <a:endParaRPr lang="en-US" sz="1800" dirty="0">
              <a:solidFill>
                <a:sysClr val="windowText" lastClr="000000"/>
              </a:solidFill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719503"/>
              </p:ext>
            </p:extLst>
          </p:nvPr>
        </p:nvGraphicFramePr>
        <p:xfrm>
          <a:off x="600074" y="736561"/>
          <a:ext cx="8381998" cy="542992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34424"/>
                <a:gridCol w="2291024"/>
                <a:gridCol w="1151310"/>
                <a:gridCol w="1151310"/>
                <a:gridCol w="1151310"/>
                <a:gridCol w="1151310"/>
                <a:gridCol w="1151310"/>
              </a:tblGrid>
              <a:tr h="40643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Разделы классификации расходов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 </a:t>
                      </a:r>
                      <a:b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2023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2024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2025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997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343 592 641,0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463 184 691,5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371 081 210,8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394 637 646,2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394 354 206,1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99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Общегосударственные вопросы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12 112 702,8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21 307 359,7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34 020 567,7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37 352 098,1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39 552 474,5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Национальная оборона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132 024,7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511 505,6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167 837,6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174 359,2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180 532,9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8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Национальная безопасность и правоохранительная деятельность 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1 628 067,2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1 787 961,4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1 668 481,6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1 679 242,4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1 718 749,3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Национальная экономика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111 893 037,7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150 152 401,9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91 218 062,7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88 376 994,8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71 752 862,1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19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Жилищно-коммунальное хозяйство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11 219 618,8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36 683 954,9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19 516 882,6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22 311 180,6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17 027 916,3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Охрана окружающей среды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3 485 276,9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7 168 908,2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3 578 953,7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5 291 815,5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402 095,6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Образование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66 254 951,5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92 978 752,8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79 085 219,0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85 259 235,5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89 332 525,6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0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Культура, кинематография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11 155 875,1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15 160 278,5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10 943 547,9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11 384 952,6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12 579 860,6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53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Здравоохранение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43 556 137,7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43 176 045,4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40 790 213,7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44 767 015,7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50 367 181,3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0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Социальная политика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50 519 791,2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56 035 722,2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60 365 322,4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61 943 381,7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65 606 322,2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7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Физическая культура и спорт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6 195 481,7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8 141 089,2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4 541 601,7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4 959 450,8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5 897 422,1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19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Средства  массовой информации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1 729 228,7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1 831 667,9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1 718 550,0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1 676 387,4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1 675 035,8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8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Обслуживание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государственного (муниципального)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долга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86 429,2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206 039,4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529 478,2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527 413,1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496 788,7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8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23 624 017,8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28 043 004,4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22 936 492,0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19 034 118,8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16 664 439,1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19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Условно утвержденные расходы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9 900 000,0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21 100 000,0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793477" y="400051"/>
            <a:ext cx="1238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тыс. рублей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128311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446331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Расходы </a:t>
            </a:r>
            <a:r>
              <a:rPr lang="ru-RU" dirty="0"/>
              <a:t>по разделу </a:t>
            </a:r>
            <a:r>
              <a:rPr lang="ru-RU" dirty="0" smtClean="0"/>
              <a:t>"Общегосударственные вопросы" </a:t>
            </a:r>
            <a:r>
              <a:rPr lang="ru-RU" dirty="0"/>
              <a:t>(тыс</a:t>
            </a:r>
            <a:r>
              <a:rPr lang="ru-RU" dirty="0" smtClean="0"/>
              <a:t>. рублей</a:t>
            </a:r>
            <a:r>
              <a:rPr lang="ru-RU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93814"/>
              </p:ext>
            </p:extLst>
          </p:nvPr>
        </p:nvGraphicFramePr>
        <p:xfrm>
          <a:off x="635153" y="373617"/>
          <a:ext cx="8348073" cy="474277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253559"/>
                <a:gridCol w="1004836"/>
                <a:gridCol w="1065125"/>
                <a:gridCol w="1037431"/>
                <a:gridCol w="993561"/>
                <a:gridCol w="993561"/>
              </a:tblGrid>
              <a:tr h="3052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Структура расходов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2023 год</a:t>
                      </a:r>
                      <a:r>
                        <a:rPr lang="ru-RU" sz="1400" b="1" u="none" strike="noStrike" dirty="0">
                          <a:effectLst/>
                        </a:rPr>
                        <a:t/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2024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2025 год</a:t>
                      </a:r>
                      <a:r>
                        <a:rPr lang="ru-RU" sz="1400" b="1" u="none" strike="noStrike" dirty="0">
                          <a:effectLst/>
                        </a:rPr>
                        <a:t/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17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12 112 702,8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21 307 359,7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34 020 567,7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37 352 098,1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39 552 474,5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240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495 232,5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524 366,4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358 172,1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361 097,1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372 731,3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00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387 716,6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389 256,1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333 903,1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336 846,7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345 604,3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00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326 056,1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354 901,7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228 073,1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229 936,5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237 387,1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Судебная система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613 962,7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875 729,1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614 437,6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621 579,5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583 461,3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20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1 061 425,5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1 181 843,4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916 878,7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926 142,0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957 085,0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60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73 925,4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86 447,7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62 591,0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63 152,8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65 310,9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60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Международные отношения и международное сотрудничество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101 712,0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Фундаментальные исследования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398 633,7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576 631,2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660 235,2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723 213,2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794 664,7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Резервные фонды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6 671 300,0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6 938 200,0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7 215 700,0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60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Прикладные научные исследования в области общегосударственных вопросов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103 819,5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108 060,1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72 141,6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72 961,3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75 265,2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общегосударственные вопросы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8 651 930,8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17 108 412,0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24 102 835,3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27 078 969,0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28 905 264,7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192988"/>
              </p:ext>
            </p:extLst>
          </p:nvPr>
        </p:nvGraphicFramePr>
        <p:xfrm>
          <a:off x="635153" y="5443973"/>
          <a:ext cx="8337770" cy="124980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02838"/>
                <a:gridCol w="984739"/>
                <a:gridCol w="1055076"/>
                <a:gridCol w="1034981"/>
                <a:gridCol w="1055077"/>
                <a:gridCol w="1105059"/>
              </a:tblGrid>
              <a:tr h="4280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Структура расходов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2024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2025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311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132 024,7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511 505,6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167 837,6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174 359,2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180 532,9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853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Мобилизационная и вневойсковая подготовка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101 803,1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446 893,9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129 517,9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135 619,7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140 608,9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006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Мобилизационная подготовка экономики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30 221,6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64 611,7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38 319,7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38 739,5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39 924,0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84811" y="5088220"/>
            <a:ext cx="808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Расходы по разделу </a:t>
            </a:r>
            <a:r>
              <a:rPr lang="ru-RU" b="1" dirty="0" smtClean="0">
                <a:solidFill>
                  <a:srgbClr val="000000"/>
                </a:solidFill>
              </a:rPr>
              <a:t>"Национальная оборона" </a:t>
            </a:r>
            <a:r>
              <a:rPr lang="ru-RU" b="1" dirty="0">
                <a:solidFill>
                  <a:srgbClr val="000000"/>
                </a:solidFill>
              </a:rPr>
              <a:t>(тыс</a:t>
            </a:r>
            <a:r>
              <a:rPr lang="ru-RU" b="1" dirty="0" smtClean="0">
                <a:solidFill>
                  <a:srgbClr val="000000"/>
                </a:solidFill>
              </a:rPr>
              <a:t>. рублей</a:t>
            </a:r>
            <a:r>
              <a:rPr lang="ru-RU" b="1" dirty="0">
                <a:solidFill>
                  <a:srgbClr val="000000"/>
                </a:solidFill>
              </a:rPr>
              <a:t>)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056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36765"/>
          </a:xfrm>
        </p:spPr>
        <p:txBody>
          <a:bodyPr>
            <a:noAutofit/>
          </a:bodyPr>
          <a:lstStyle/>
          <a:p>
            <a:r>
              <a:rPr lang="ru-RU" sz="1800" dirty="0"/>
              <a:t>Расходы по разделу </a:t>
            </a:r>
            <a:r>
              <a:rPr lang="ru-RU" sz="1800" dirty="0" smtClean="0"/>
              <a:t>"Национальная </a:t>
            </a:r>
            <a:r>
              <a:rPr lang="ru-RU" sz="1800" dirty="0"/>
              <a:t>безопасность и правоохранительная </a:t>
            </a:r>
            <a:r>
              <a:rPr lang="ru-RU" sz="1800" dirty="0" smtClean="0"/>
              <a:t>деятельность" </a:t>
            </a:r>
            <a:r>
              <a:rPr lang="ru-RU" sz="1800" dirty="0"/>
              <a:t>(тыс</a:t>
            </a:r>
            <a:r>
              <a:rPr lang="ru-RU" sz="1800" dirty="0" smtClean="0"/>
              <a:t>. рублей</a:t>
            </a:r>
            <a:r>
              <a:rPr lang="ru-RU" sz="1800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955716"/>
              </p:ext>
            </p:extLst>
          </p:nvPr>
        </p:nvGraphicFramePr>
        <p:xfrm>
          <a:off x="615052" y="641170"/>
          <a:ext cx="8247591" cy="196049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824261"/>
                <a:gridCol w="977258"/>
                <a:gridCol w="1082340"/>
                <a:gridCol w="1082341"/>
                <a:gridCol w="1157172"/>
                <a:gridCol w="1124219"/>
              </a:tblGrid>
              <a:tr h="3848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2024 год</a:t>
                      </a:r>
                      <a:r>
                        <a:rPr lang="ru-RU" sz="1050" b="1" u="none" strike="noStrike" dirty="0"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2025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84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1 628 067,2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1 787 961,4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1 668 481,6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1 679 242,4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1 718 749,3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0592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Гражданская оборона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5 601,2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19 688,8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5 994,1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5 994,1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5 994,1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48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1 339 603,3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1 545 585,6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1 526 835,0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1 537 595,8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1 577 102,7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41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282 862,7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222 687,0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135 652,5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135 652,5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135 652,5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97096" y="2816650"/>
            <a:ext cx="808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Расходы по разделу </a:t>
            </a:r>
            <a:r>
              <a:rPr lang="ru-RU" b="1" dirty="0" smtClean="0">
                <a:solidFill>
                  <a:srgbClr val="000000"/>
                </a:solidFill>
              </a:rPr>
              <a:t>"Национальная экономика" </a:t>
            </a:r>
            <a:r>
              <a:rPr lang="ru-RU" b="1" dirty="0">
                <a:solidFill>
                  <a:srgbClr val="000000"/>
                </a:solidFill>
              </a:rPr>
              <a:t>(тыс</a:t>
            </a:r>
            <a:r>
              <a:rPr lang="ru-RU" b="1" dirty="0" smtClean="0">
                <a:solidFill>
                  <a:srgbClr val="000000"/>
                </a:solidFill>
              </a:rPr>
              <a:t>. рублей</a:t>
            </a:r>
            <a:r>
              <a:rPr lang="ru-RU" b="1" dirty="0">
                <a:solidFill>
                  <a:srgbClr val="000000"/>
                </a:solidFill>
              </a:rPr>
              <a:t>)</a:t>
            </a:r>
            <a:r>
              <a:rPr lang="ru-RU" dirty="0"/>
              <a:t>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35609"/>
              </p:ext>
            </p:extLst>
          </p:nvPr>
        </p:nvGraphicFramePr>
        <p:xfrm>
          <a:off x="561039" y="3185982"/>
          <a:ext cx="8355615" cy="297214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141161"/>
                <a:gridCol w="1197412"/>
                <a:gridCol w="1267849"/>
                <a:gridCol w="1207474"/>
                <a:gridCol w="1227599"/>
                <a:gridCol w="1314120"/>
              </a:tblGrid>
              <a:tr h="3524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2024 год</a:t>
                      </a:r>
                      <a:r>
                        <a:rPr lang="ru-RU" sz="1050" b="1" u="none" strike="noStrike" dirty="0"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2025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111 893 037,7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150 152 401,9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91 218 062,7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88 376 994,8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71 752 862,1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Общеэкономические вопросы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766 249,6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1 564 262,6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2 098 286,6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886 477,7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899 079,0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112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Воспроизводство минерально-сырьевой базы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88 761,0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249 621,2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101 072,1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102 059,9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89 266,7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112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Сельское хозяйство и рыболовство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16 986 920,6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18 153 469,8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14 750 150,1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11 957 571,8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11 484 973,8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22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Водное хозяйство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969 286,0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1 082 967,3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528 771,0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202 136,3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230 022,8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22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Лесное хозяйство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1 237 937,3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1 342 734,7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1 232 539,2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1 112 534,9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1 152 801,4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22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Транспорт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8 069 796,0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8 712 679,9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2 080 927,0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2 054 565,2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2 055 209,1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112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Дорожное хозяйство (дорожные фонды)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53 943 016,4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82 880 814,3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47 682 869,6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49 604 525,9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32 961 665,3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522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Связь и информатика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2 142 016,8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2 819 791,8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1 621 864,3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1 634 114,6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1 639 129,8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112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27 689 054,0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33 346 060,3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21 121 582,8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20 823 008,5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21 240 714,2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799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36765"/>
          </a:xfrm>
        </p:spPr>
        <p:txBody>
          <a:bodyPr>
            <a:noAutofit/>
          </a:bodyPr>
          <a:lstStyle/>
          <a:p>
            <a:r>
              <a:rPr lang="ru-RU" sz="1600" dirty="0"/>
              <a:t>Расходы по разделу </a:t>
            </a:r>
            <a:r>
              <a:rPr lang="ru-RU" sz="1600" dirty="0" smtClean="0"/>
              <a:t>"Жилищно-коммунальное хозяйство" </a:t>
            </a:r>
            <a:r>
              <a:rPr lang="ru-RU" sz="1600" dirty="0"/>
              <a:t>(тыс</a:t>
            </a:r>
            <a:r>
              <a:rPr lang="ru-RU" sz="1600" dirty="0" smtClean="0"/>
              <a:t>. рублей</a:t>
            </a:r>
            <a:r>
              <a:rPr lang="ru-RU" sz="1600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200773"/>
              </p:ext>
            </p:extLst>
          </p:nvPr>
        </p:nvGraphicFramePr>
        <p:xfrm>
          <a:off x="615053" y="345753"/>
          <a:ext cx="8247591" cy="142861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102837"/>
                <a:gridCol w="1004835"/>
                <a:gridCol w="1024932"/>
                <a:gridCol w="1045029"/>
                <a:gridCol w="1045028"/>
                <a:gridCol w="1024930"/>
              </a:tblGrid>
              <a:tr h="2247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Структура расходов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год</a:t>
                      </a:r>
                      <a:r>
                        <a:rPr lang="ru-RU" sz="1050" b="1" u="none" strike="noStrike" dirty="0"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2024 год</a:t>
                      </a:r>
                      <a:r>
                        <a:rPr lang="ru-RU" sz="1050" b="1" u="none" strike="noStrike" dirty="0"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2025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70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11 219 618,8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36 683 954,9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19 516 882,6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22 311 180,6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17 027 916,3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1235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Жилищное хозяйство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2 515 336,4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5 633 337,0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1 501 747,0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1 368 163,7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1 480 493,2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03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Коммунальное хозяйство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2 507 929,4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6 273 245,8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11 374 338,6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14 977 133,9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10 757 085,7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75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Благоустройство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5 705 548,7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23 846 870,5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6 059 180,6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5 824 948,9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4 645 341,9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08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490 804,3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930 501,6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581 616,4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140 934,1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144 995,5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49081" y="1901961"/>
            <a:ext cx="808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</a:rPr>
              <a:t>Расходы по разделу </a:t>
            </a:r>
            <a:r>
              <a:rPr lang="ru-RU" sz="1600" b="1" dirty="0" smtClean="0">
                <a:solidFill>
                  <a:srgbClr val="000000"/>
                </a:solidFill>
              </a:rPr>
              <a:t>"Охрана </a:t>
            </a:r>
            <a:r>
              <a:rPr lang="ru-RU" sz="1600" b="1" dirty="0">
                <a:solidFill>
                  <a:srgbClr val="000000"/>
                </a:solidFill>
              </a:rPr>
              <a:t>окружающей </a:t>
            </a:r>
            <a:r>
              <a:rPr lang="ru-RU" sz="1600" b="1" dirty="0" smtClean="0">
                <a:solidFill>
                  <a:srgbClr val="000000"/>
                </a:solidFill>
              </a:rPr>
              <a:t>среды" </a:t>
            </a:r>
            <a:r>
              <a:rPr lang="ru-RU" sz="1600" b="1" dirty="0">
                <a:solidFill>
                  <a:srgbClr val="000000"/>
                </a:solidFill>
              </a:rPr>
              <a:t>(тыс</a:t>
            </a:r>
            <a:r>
              <a:rPr lang="ru-RU" sz="1600" b="1" dirty="0" smtClean="0">
                <a:solidFill>
                  <a:srgbClr val="000000"/>
                </a:solidFill>
              </a:rPr>
              <a:t>. рублей</a:t>
            </a:r>
            <a:r>
              <a:rPr lang="ru-RU" sz="1600" b="1" dirty="0">
                <a:solidFill>
                  <a:srgbClr val="000000"/>
                </a:solidFill>
              </a:rPr>
              <a:t>)</a:t>
            </a:r>
            <a:endParaRPr 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144422"/>
              </p:ext>
            </p:extLst>
          </p:nvPr>
        </p:nvGraphicFramePr>
        <p:xfrm>
          <a:off x="615053" y="2324100"/>
          <a:ext cx="8247592" cy="156692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02838"/>
                <a:gridCol w="984739"/>
                <a:gridCol w="1055076"/>
                <a:gridCol w="1034981"/>
                <a:gridCol w="1055077"/>
                <a:gridCol w="1014881"/>
              </a:tblGrid>
              <a:tr h="3305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Структура расходов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2024 год</a:t>
                      </a:r>
                      <a:r>
                        <a:rPr lang="ru-RU" sz="1050" b="1" u="none" strike="noStrike" dirty="0"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2025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3 485 276,9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7 168 908,2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3 578 953,7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5 291 815,5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402 095,6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720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Сбор, удаление отходов и очистка сточных вод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1 911 326,9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2 789 803,5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807 801,1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2 137 271,6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720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241 281,4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296 743,2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191 192,5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192 747,4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197 070,5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07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1 332 668,6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4 082 361,5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2 579 960,1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2 961 796,5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205 025,1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48403" y="4066013"/>
            <a:ext cx="8247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Расходы по разделу </a:t>
            </a:r>
            <a:r>
              <a:rPr lang="ru-RU" sz="1600" b="1" dirty="0" smtClean="0"/>
              <a:t>"Образование" </a:t>
            </a:r>
            <a:r>
              <a:rPr lang="ru-RU" sz="1600" b="1" dirty="0"/>
              <a:t>(тыс</a:t>
            </a:r>
            <a:r>
              <a:rPr lang="ru-RU" sz="1600" b="1" dirty="0" smtClean="0"/>
              <a:t>. рублей</a:t>
            </a:r>
            <a:r>
              <a:rPr lang="ru-RU" sz="1600" b="1" dirty="0"/>
              <a:t>)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322538"/>
              </p:ext>
            </p:extLst>
          </p:nvPr>
        </p:nvGraphicFramePr>
        <p:xfrm>
          <a:off x="610981" y="4420107"/>
          <a:ext cx="8317929" cy="208216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36601"/>
                <a:gridCol w="1036266"/>
                <a:gridCol w="1026301"/>
                <a:gridCol w="1036266"/>
                <a:gridCol w="1026301"/>
                <a:gridCol w="1056194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Структура расходов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2024 год</a:t>
                      </a:r>
                      <a:r>
                        <a:rPr lang="ru-RU" sz="1050" b="1" u="none" strike="noStrike" dirty="0"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2025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66 254 951,5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92 978 752,8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79 085 219,0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85 259 235,5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89 332 525,6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5 225 411,3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3 532 136,9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3 253 044,7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3 500 000,0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5 500 000,0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Общее образование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14 265 739,6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34 568 568,3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12 308 054,1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12 452 515,5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11 323 560,3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784 897,3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757 448,6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751 675,8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778 371,4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525 084,5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Среднее профессиональное образование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6 553 209,5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9 050 507,0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8 165 351,2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8 912 932,7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9 593 225,6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405 379,2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627 070,8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461 508,6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504 449,2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542 626,3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Высшее образование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486 400,2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1 209 587,1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220 728,9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296 801,5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360 164,5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Молодежная политика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5 514 234,8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6 612 346,3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4 129 710,3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4 096 986,0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3 773 793,1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33 019 679,6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36 621 087,8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49 795 145,4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54 717 179,2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57 714 071,3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704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36765"/>
          </a:xfrm>
        </p:spPr>
        <p:txBody>
          <a:bodyPr>
            <a:noAutofit/>
          </a:bodyPr>
          <a:lstStyle/>
          <a:p>
            <a:r>
              <a:rPr lang="ru-RU" sz="1600" dirty="0"/>
              <a:t>Расходы по разделу </a:t>
            </a:r>
            <a:r>
              <a:rPr lang="ru-RU" sz="1600" dirty="0" smtClean="0"/>
              <a:t>"Культура</a:t>
            </a:r>
            <a:r>
              <a:rPr lang="ru-RU" sz="1600" dirty="0"/>
              <a:t>, </a:t>
            </a:r>
            <a:r>
              <a:rPr lang="ru-RU" sz="1600" dirty="0" smtClean="0"/>
              <a:t>кинематография" </a:t>
            </a:r>
            <a:r>
              <a:rPr lang="ru-RU" sz="1600" dirty="0"/>
              <a:t>(тыс</a:t>
            </a:r>
            <a:r>
              <a:rPr lang="ru-RU" sz="1600" dirty="0" smtClean="0"/>
              <a:t>. рублей</a:t>
            </a:r>
            <a:r>
              <a:rPr lang="ru-RU" sz="1600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769847"/>
              </p:ext>
            </p:extLst>
          </p:nvPr>
        </p:nvGraphicFramePr>
        <p:xfrm>
          <a:off x="615053" y="367393"/>
          <a:ext cx="8247591" cy="135949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102837"/>
                <a:gridCol w="1004835"/>
                <a:gridCol w="1024932"/>
                <a:gridCol w="1045029"/>
                <a:gridCol w="1045028"/>
                <a:gridCol w="1024930"/>
              </a:tblGrid>
              <a:tr h="415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Структура расходов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2024 год</a:t>
                      </a:r>
                      <a:r>
                        <a:rPr lang="ru-RU" sz="1050" b="1" u="none" strike="noStrike" dirty="0"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2025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772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11 155 875,1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15 160 278,5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10 943 547,9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11 384 952,6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12 579 860,6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2396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Культура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10 974 560,7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14 956 427,2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10 694 761,6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11 130 623,2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12 372 192,5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72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Кинематография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58 059,3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63 461,8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65 872,1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72 095,4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77 589,1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41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123 255,1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140 389,5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182 914,2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182 234,0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130 079,0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74533" y="1767112"/>
            <a:ext cx="808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</a:rPr>
              <a:t>Расходы по разделу </a:t>
            </a:r>
            <a:r>
              <a:rPr lang="ru-RU" sz="1600" b="1" dirty="0" smtClean="0">
                <a:solidFill>
                  <a:srgbClr val="000000"/>
                </a:solidFill>
              </a:rPr>
              <a:t>"Здравоохранение" </a:t>
            </a:r>
            <a:r>
              <a:rPr lang="ru-RU" sz="1600" b="1" dirty="0">
                <a:solidFill>
                  <a:srgbClr val="000000"/>
                </a:solidFill>
              </a:rPr>
              <a:t>(тыс</a:t>
            </a:r>
            <a:r>
              <a:rPr lang="ru-RU" sz="1600" b="1" dirty="0" smtClean="0">
                <a:solidFill>
                  <a:srgbClr val="000000"/>
                </a:solidFill>
              </a:rPr>
              <a:t>. рублей</a:t>
            </a:r>
            <a:r>
              <a:rPr lang="ru-RU" sz="1600" b="1" dirty="0">
                <a:solidFill>
                  <a:srgbClr val="000000"/>
                </a:solidFill>
              </a:rPr>
              <a:t>)</a:t>
            </a:r>
            <a:endParaRPr 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058230"/>
              </p:ext>
            </p:extLst>
          </p:nvPr>
        </p:nvGraphicFramePr>
        <p:xfrm>
          <a:off x="694793" y="2105666"/>
          <a:ext cx="8247592" cy="249972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02838"/>
                <a:gridCol w="984739"/>
                <a:gridCol w="1055076"/>
                <a:gridCol w="1034981"/>
                <a:gridCol w="1055077"/>
                <a:gridCol w="1014881"/>
              </a:tblGrid>
              <a:tr h="2267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год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2024 год</a:t>
                      </a:r>
                      <a:r>
                        <a:rPr lang="ru-RU" sz="1050" b="1" u="none" strike="noStrike" dirty="0"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2025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43 556 137,7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43 176 045,4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40 790 213,7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44 767 015,7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50 367 181,3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Стационарная медицинская помощь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13 734 337,3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15 086 412,7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12 566 311,5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15 377 061,5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18 762 218,2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Амбулаторная помощь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3 122 298,4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2 708 505,4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3 382 167,9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3 850 801,3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4 322 261,0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Скорая медицинская помощь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244 380,1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362 539,1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463 898,8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581 365,1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712 806,8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Санаторно-оздоровительная помощь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5 768,4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10 982,9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36 847,7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49 887,8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64 348,4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604 634,5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673 087,7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668 933,5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731 216,1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818 927,0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Санитарно-эпидемиологическое благополучие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246 846,2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417 316,3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147 918,0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153 798,6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159 918,4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086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Прикладные научные исследования в области здравоохранения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31 106,3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31 195,0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39 594,7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39 733,0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39 862,0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3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25 566 766,5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23 886 006,3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23 484 541,6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23 983 152,3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25 486 839,5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94793" y="4701641"/>
            <a:ext cx="8247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Расходы по разделу </a:t>
            </a:r>
            <a:r>
              <a:rPr lang="ru-RU" sz="1600" b="1" dirty="0" smtClean="0"/>
              <a:t>"Социальная политика" </a:t>
            </a:r>
            <a:r>
              <a:rPr lang="ru-RU" sz="1600" b="1" dirty="0"/>
              <a:t>(тыс</a:t>
            </a:r>
            <a:r>
              <a:rPr lang="ru-RU" sz="1600" b="1" dirty="0" smtClean="0"/>
              <a:t>. рублей</a:t>
            </a:r>
            <a:r>
              <a:rPr lang="ru-RU" sz="1600" b="1" dirty="0"/>
              <a:t>)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692436"/>
              </p:ext>
            </p:extLst>
          </p:nvPr>
        </p:nvGraphicFramePr>
        <p:xfrm>
          <a:off x="615053" y="5040195"/>
          <a:ext cx="8247592" cy="155245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10077"/>
                <a:gridCol w="1027503"/>
                <a:gridCol w="1017623"/>
                <a:gridCol w="1027503"/>
                <a:gridCol w="1017623"/>
                <a:gridCol w="1047263"/>
              </a:tblGrid>
              <a:tr h="2467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2024 год</a:t>
                      </a:r>
                      <a:r>
                        <a:rPr lang="ru-RU" sz="1050" b="1" u="none" strike="noStrike" dirty="0"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2025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894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50 519 791,2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56 035 722,2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60 365 322,4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61 943 381,7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65 606 322,2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931 721,1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972 443,7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1 141 755,5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1 179 630,2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1 224 019,9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Социальное обслуживание населения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4 784 440,6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5 762 839,4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6 566 418,7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7 064 085,4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7 535 158,7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28 446 013,3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29 340 187,9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33 919 271,8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35 686 386,7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37 371 415,3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15 859 621,8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19 412 563,1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18 310 287,0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17 598 534,7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19 049 058,4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497 994,4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547 688,1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427 589,4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414 744,7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426 669,9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811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36765"/>
          </a:xfrm>
        </p:spPr>
        <p:txBody>
          <a:bodyPr>
            <a:noAutofit/>
          </a:bodyPr>
          <a:lstStyle/>
          <a:p>
            <a:r>
              <a:rPr lang="ru-RU" sz="1600" dirty="0"/>
              <a:t>Расходы по разделу </a:t>
            </a:r>
            <a:r>
              <a:rPr lang="ru-RU" sz="1600" dirty="0" smtClean="0"/>
              <a:t>"Физическая </a:t>
            </a:r>
            <a:r>
              <a:rPr lang="ru-RU" sz="1600" dirty="0"/>
              <a:t>культура и </a:t>
            </a:r>
            <a:r>
              <a:rPr lang="ru-RU" sz="1600" dirty="0" smtClean="0"/>
              <a:t>спорт" </a:t>
            </a:r>
            <a:r>
              <a:rPr lang="ru-RU" sz="1600" dirty="0"/>
              <a:t>(тыс</a:t>
            </a:r>
            <a:r>
              <a:rPr lang="ru-RU" sz="1600" dirty="0" smtClean="0"/>
              <a:t>. рублей</a:t>
            </a:r>
            <a:r>
              <a:rPr lang="ru-RU" sz="1600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587723"/>
              </p:ext>
            </p:extLst>
          </p:nvPr>
        </p:nvGraphicFramePr>
        <p:xfrm>
          <a:off x="649286" y="363783"/>
          <a:ext cx="8247591" cy="136328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102837"/>
                <a:gridCol w="1004835"/>
                <a:gridCol w="1024932"/>
                <a:gridCol w="1045029"/>
                <a:gridCol w="1045028"/>
                <a:gridCol w="1024930"/>
              </a:tblGrid>
              <a:tr h="3754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2024 год</a:t>
                      </a:r>
                      <a:r>
                        <a:rPr lang="ru-RU" sz="1050" b="1" u="none" strike="noStrike" dirty="0"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2025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772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6 195 481,7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8 141 089,2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4 541 601,7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4 959 450,8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5 897 422,1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3358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Физическая культура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3 929 921,5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6 034 567,1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3 632 878,2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4 170 147,9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5 112 190,3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63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Массовый спорт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685 765,5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1 023 837,3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264 068,3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141 846,5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162 559,6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453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Спорт высших достижений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1 517 278,9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997 731,2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582 959,7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584 825,9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558 344,2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8359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62 515,8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84 953,6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61 695,5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62 630,5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64 328,0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24578" y="1641342"/>
            <a:ext cx="808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</a:rPr>
              <a:t>Расходы по разделу </a:t>
            </a:r>
            <a:r>
              <a:rPr lang="ru-RU" sz="1600" b="1" dirty="0" smtClean="0">
                <a:solidFill>
                  <a:srgbClr val="000000"/>
                </a:solidFill>
              </a:rPr>
              <a:t>"Средства </a:t>
            </a:r>
            <a:r>
              <a:rPr lang="ru-RU" sz="1600" b="1" dirty="0">
                <a:solidFill>
                  <a:srgbClr val="000000"/>
                </a:solidFill>
              </a:rPr>
              <a:t>массовой </a:t>
            </a:r>
            <a:r>
              <a:rPr lang="ru-RU" sz="1600" b="1" dirty="0" smtClean="0">
                <a:solidFill>
                  <a:srgbClr val="000000"/>
                </a:solidFill>
              </a:rPr>
              <a:t>информации" </a:t>
            </a:r>
            <a:r>
              <a:rPr lang="ru-RU" sz="1600" b="1" dirty="0">
                <a:solidFill>
                  <a:srgbClr val="000000"/>
                </a:solidFill>
              </a:rPr>
              <a:t>(тыс</a:t>
            </a:r>
            <a:r>
              <a:rPr lang="ru-RU" sz="1600" b="1" dirty="0" smtClean="0">
                <a:solidFill>
                  <a:srgbClr val="000000"/>
                </a:solidFill>
              </a:rPr>
              <a:t>. рублей</a:t>
            </a:r>
            <a:r>
              <a:rPr lang="ru-RU" sz="1600" b="1" dirty="0">
                <a:solidFill>
                  <a:srgbClr val="000000"/>
                </a:solidFill>
              </a:rPr>
              <a:t>)</a:t>
            </a:r>
            <a:endParaRPr 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36738"/>
              </p:ext>
            </p:extLst>
          </p:nvPr>
        </p:nvGraphicFramePr>
        <p:xfrm>
          <a:off x="624578" y="1979896"/>
          <a:ext cx="8247592" cy="11201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02838"/>
                <a:gridCol w="984739"/>
                <a:gridCol w="1055076"/>
                <a:gridCol w="1034981"/>
                <a:gridCol w="1055077"/>
                <a:gridCol w="1014881"/>
              </a:tblGrid>
              <a:tr h="2996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2024 год</a:t>
                      </a:r>
                      <a:r>
                        <a:rPr lang="ru-RU" sz="1050" b="1" u="none" strike="noStrike" dirty="0"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2025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1 729 228,7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1 831 667,9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1 718 550,0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1 676 387,4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1 675 035,8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943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Телевидение и радиовещание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1 023 979,2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1 006 883,8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992 172,6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992 039,3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992 039,3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Периодическая печать и издательства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674 234,1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793 059,5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703 162,0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660 968,1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658 951,7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31 015,4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31 724,6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23 215,4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23 380,0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24 044,8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77331" y="3042570"/>
            <a:ext cx="8247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Расходы по разделу </a:t>
            </a:r>
            <a:r>
              <a:rPr lang="ru-RU" sz="1600" b="1" dirty="0" smtClean="0"/>
              <a:t>"Обслуживание </a:t>
            </a:r>
            <a:r>
              <a:rPr lang="ru-RU" sz="1600" b="1" dirty="0"/>
              <a:t>государственного </a:t>
            </a:r>
            <a:endParaRPr lang="ru-RU" sz="1600" b="1" dirty="0" smtClean="0"/>
          </a:p>
          <a:p>
            <a:pPr algn="ctr"/>
            <a:r>
              <a:rPr lang="ru-RU" sz="1600" b="1" dirty="0" smtClean="0"/>
              <a:t>(муниципального) долга" </a:t>
            </a:r>
            <a:r>
              <a:rPr lang="ru-RU" sz="1600" b="1" dirty="0"/>
              <a:t>(тыс</a:t>
            </a:r>
            <a:r>
              <a:rPr lang="ru-RU" sz="1600" b="1" dirty="0" smtClean="0"/>
              <a:t>. рублей</a:t>
            </a:r>
            <a:r>
              <a:rPr lang="ru-RU" sz="1600" b="1" dirty="0"/>
              <a:t>)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263225"/>
              </p:ext>
            </p:extLst>
          </p:nvPr>
        </p:nvGraphicFramePr>
        <p:xfrm>
          <a:off x="624578" y="5027135"/>
          <a:ext cx="8247592" cy="14249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10077"/>
                <a:gridCol w="1027503"/>
                <a:gridCol w="1017623"/>
                <a:gridCol w="1027503"/>
                <a:gridCol w="1017623"/>
                <a:gridCol w="1047263"/>
              </a:tblGrid>
              <a:tr h="2777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2024 год</a:t>
                      </a:r>
                      <a:r>
                        <a:rPr lang="ru-RU" sz="1050" b="1" u="none" strike="noStrike" dirty="0"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2025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23 624 017,8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28 043 004,4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22 936 492,0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19 034 118,8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16 664 439,1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1 620 170,4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670 085,3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761 667,6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752 121,1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824 837,1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Иные дотации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40 500,0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50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Прочие межбюджетные трансферты общего характера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21 873 847,4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27 332 419,1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22 174 824,4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18 281 997,7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15 839 602,0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594980"/>
              </p:ext>
            </p:extLst>
          </p:nvPr>
        </p:nvGraphicFramePr>
        <p:xfrm>
          <a:off x="644684" y="3627345"/>
          <a:ext cx="8247592" cy="8191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10077"/>
                <a:gridCol w="1027503"/>
                <a:gridCol w="1017623"/>
                <a:gridCol w="1027503"/>
                <a:gridCol w="1017623"/>
                <a:gridCol w="1047263"/>
              </a:tblGrid>
              <a:tr h="2524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2024 год</a:t>
                      </a:r>
                      <a:r>
                        <a:rPr lang="ru-RU" sz="1050" b="1" u="none" strike="noStrike" dirty="0"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2025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86 429,2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206 039,4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529 478,2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527 413,1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496 788,7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Обслуживание государственного (муниципального) внутреннего долга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86 429,2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206 039,4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529 478,2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527 413,1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496 788,7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86328" y="4430094"/>
            <a:ext cx="8247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</a:rPr>
              <a:t>Расходы по разделу </a:t>
            </a:r>
            <a:r>
              <a:rPr lang="ru-RU" sz="1600" b="1" dirty="0" smtClean="0">
                <a:solidFill>
                  <a:srgbClr val="000000"/>
                </a:solidFill>
              </a:rPr>
              <a:t>"Межбюджетные трансферты </a:t>
            </a:r>
            <a:r>
              <a:rPr lang="ru-RU" sz="1600" b="1" dirty="0">
                <a:solidFill>
                  <a:srgbClr val="000000"/>
                </a:solidFill>
              </a:rPr>
              <a:t>общего характера бюджетам бюджетной системы Российской </a:t>
            </a:r>
            <a:r>
              <a:rPr lang="ru-RU" sz="1600" b="1" dirty="0" smtClean="0">
                <a:solidFill>
                  <a:srgbClr val="000000"/>
                </a:solidFill>
              </a:rPr>
              <a:t>Федерации" </a:t>
            </a:r>
            <a:r>
              <a:rPr lang="ru-RU" sz="1600" b="1" dirty="0">
                <a:solidFill>
                  <a:srgbClr val="000000"/>
                </a:solidFill>
              </a:rPr>
              <a:t>(тыс</a:t>
            </a:r>
            <a:r>
              <a:rPr lang="ru-RU" sz="1600" b="1" dirty="0" smtClean="0">
                <a:solidFill>
                  <a:srgbClr val="000000"/>
                </a:solidFill>
              </a:rPr>
              <a:t>. рублей</a:t>
            </a:r>
            <a:r>
              <a:rPr lang="ru-RU" sz="1600" b="1" dirty="0">
                <a:solidFill>
                  <a:srgbClr val="000000"/>
                </a:solidFill>
              </a:rPr>
              <a:t>)</a:t>
            </a:r>
            <a:r>
              <a:rPr lang="ru-RU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94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634930" y="145406"/>
            <a:ext cx="8088112" cy="396089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БЮДЖЕТ РЕСПУБЛИКИ ТАТАРСТАН </a:t>
            </a:r>
            <a:r>
              <a:rPr lang="ru-RU" dirty="0" smtClean="0"/>
              <a:t>ИМЕЕТ </a:t>
            </a:r>
            <a:r>
              <a:rPr lang="ru-RU" dirty="0"/>
              <a:t>СОЦИАЛЬНУЮ НАПРАВЛЕННОСТЬ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533511677"/>
              </p:ext>
            </p:extLst>
          </p:nvPr>
        </p:nvGraphicFramePr>
        <p:xfrm>
          <a:off x="350017" y="721208"/>
          <a:ext cx="8532000" cy="6008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2416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444382" y="0"/>
            <a:ext cx="8088112" cy="494736"/>
          </a:xfrm>
        </p:spPr>
        <p:txBody>
          <a:bodyPr>
            <a:noAutofit/>
          </a:bodyPr>
          <a:lstStyle/>
          <a:p>
            <a:r>
              <a:rPr lang="ru-RU" sz="1400" dirty="0" smtClean="0"/>
              <a:t>Меры социальной поддержки отдельных категорий граждан в Республике Татарстан</a:t>
            </a:r>
            <a:endParaRPr lang="ru-RU" sz="1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736487"/>
              </p:ext>
            </p:extLst>
          </p:nvPr>
        </p:nvGraphicFramePr>
        <p:xfrm>
          <a:off x="444382" y="247368"/>
          <a:ext cx="8608178" cy="645666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75556"/>
                <a:gridCol w="382258"/>
                <a:gridCol w="321308"/>
                <a:gridCol w="356698"/>
                <a:gridCol w="303193"/>
                <a:gridCol w="303193"/>
                <a:gridCol w="1337617"/>
                <a:gridCol w="829321"/>
                <a:gridCol w="1069734"/>
                <a:gridCol w="545908"/>
                <a:gridCol w="589660"/>
                <a:gridCol w="658024"/>
                <a:gridCol w="546933"/>
                <a:gridCol w="788775"/>
              </a:tblGrid>
              <a:tr h="752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Категории получателей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Численность, ед.изм.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Виды поддержки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Размеры выплат (руб.)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Правовое основание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(нормативный акт)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 расходов, тыс. </a:t>
                      </a:r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рублей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6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(факт)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(факт)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59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28 856 684,9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34 131 464,3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34 639 662,0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34 407 239,7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36 293 714,4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90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из них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141">
                <a:tc rowSpan="6"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Многодетные семьи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110 060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ежемесячная субсидия на проезд обучающимся в общеобразовательных организациях и профессиональных образовательных организациях до окончания ими обучения, но не более чем до достижения ими возраста 18 лет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субсидия на проезд 333 руб.  в месяц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313 938,9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339 439,6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376 430,4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391 487,6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407 149,0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3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субсидия на приобретение лекарственных средств на детей в возрасте до 6 лет</a:t>
                      </a:r>
                    </a:p>
                  </a:txBody>
                  <a:tcPr marL="9525" marR="9525" marT="9525" marB="0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субсидия на лекарства  148 руб. в месяц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12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субсидия в размере 30% расходов на оплату жилья и коммунальных услуг в пределах социальной нормы площади жилья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инормативов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потребления услуг для населения</a:t>
                      </a:r>
                    </a:p>
                  </a:txBody>
                  <a:tcPr marL="9525" marR="9525" marT="9525" marB="0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508 540,8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590 380,8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626 979,1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652 058,3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678 140,6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1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пособия семьям, воспитывающим трех и более одновременно рожденных детей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единовременное пособие- 10 000 руб.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ежемесячное пособие- 1000 руб.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Указ Президента РТ от 20.08.2008 №УП-397 "О дополнительных мерах социальной поддержки семей с детьми в связи с рождением одновременно трех и более детей"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362,7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478,1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1 504,0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1 564,0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1 624,0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семей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семей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семей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семей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семей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жильем многодетных семей, имеющих пять и более детей, нуждающихся в улучшении жилищных условий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порядка 9 168,0 тыс.руб. на семью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Постановление КМ РТ от 03.10.2019 № 888 "Об утверждении государственной программы "Обеспечение качественным жильем и услугами жилищно-коммунального хозяйства населения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219 730,0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229 183,0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243 163,2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252 889,7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263 005,3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30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выплата денежного вознаграждения матерям, награжденным медалью Республики Татарстан «Ана даны - Материнская слава»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матерям, воспитавшим пять детей - 50 000 рублей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Указ Президента Республики Татарстан от 02.11.2000г. № УП-828 «О порядке рассмотрения и представления документов к награждению медалью Республики Татарстан «Ана даны - Материнская слава»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1 750,0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2 185,0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92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Молодые семьи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 семей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семей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семей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семей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семей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Оказание дополнительных мер государственной поддержки в решении жилищных проблем молодым семьям, признанным в установленном порядке нуждающимися в улучшении жилищных условий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порядка 1 356,0 тыс.рублей на семью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Постановление КМ РТ от 03.10.2019 № 888 "Об утверждении государственной программы "Обеспечение качественным жильем и услугами жилищно-коммунального хозяйства населения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59 592,3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67 188,6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126 069,4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129 510,6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131 523,7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63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491200" y="0"/>
            <a:ext cx="8088112" cy="494736"/>
          </a:xfrm>
        </p:spPr>
        <p:txBody>
          <a:bodyPr>
            <a:noAutofit/>
          </a:bodyPr>
          <a:lstStyle/>
          <a:p>
            <a:r>
              <a:rPr lang="ru-RU" sz="1400" dirty="0" smtClean="0"/>
              <a:t>Меры социальной поддержки отдельных категорий граждан в Республике Татарстан</a:t>
            </a:r>
            <a:br>
              <a:rPr lang="ru-RU" sz="1400" dirty="0" smtClean="0"/>
            </a:br>
            <a:r>
              <a:rPr lang="ru-RU" sz="1400" dirty="0" smtClean="0"/>
              <a:t>(продолжение)</a:t>
            </a:r>
            <a:endParaRPr lang="ru-RU" sz="1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668612"/>
              </p:ext>
            </p:extLst>
          </p:nvPr>
        </p:nvGraphicFramePr>
        <p:xfrm>
          <a:off x="485022" y="417904"/>
          <a:ext cx="8538209" cy="633349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91161"/>
                <a:gridCol w="423356"/>
                <a:gridCol w="336764"/>
                <a:gridCol w="372855"/>
                <a:gridCol w="372855"/>
                <a:gridCol w="372855"/>
                <a:gridCol w="973060"/>
                <a:gridCol w="991248"/>
                <a:gridCol w="1211470"/>
                <a:gridCol w="616602"/>
                <a:gridCol w="640705"/>
                <a:gridCol w="615796"/>
                <a:gridCol w="559741"/>
                <a:gridCol w="559741"/>
              </a:tblGrid>
              <a:tr h="1509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Категории получателей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Численность, ед.изм.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Виды поддержки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Размеры выплат (руб.)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Правовое основание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(нормативный акт)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 расходов, тыс. </a:t>
                      </a:r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рублей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09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(факт)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(факт)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8059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Семьи с детьми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42 891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ежемесячное пособие на ребенка в возрасте до 16 лет (на учащегося общеобразовательного учреждения - до окончания им обучения, но не более чем до достижения им возраста 18 лет)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ежемесячное пособие на ребенка до 16 лет- 362 руб., ежемесячное на ребенка одинокой матери-955 руб., ежемесячное пособие на ребенка, родители которого уклон. от алиментов, детям военнослужащих-540 руб.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280 897,3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278 712,3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351 782,0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365 853,3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380 489,0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12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143 559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компенсация за присмотр и уход за детьми в государственных и муниципальных образовательных организациях, реализующих образовательную программу дошкольного образования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20% на первого ребенка, 50% на второго, 70% на третьего и последующих детей от среднего размера родительской платы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Постановление КМ РТ от 18.01.2007 № 9 "О компенсации части родительской платы за присмотр и уход за ребенком в образовательных организациях, реализующих образовательную программу дошкольного образования"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909 860,4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885 403,9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1 369 337,6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1 424 111,1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1 481 075,5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8973">
                <a:tc rowSpan="4"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Дети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272 517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282 304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298 475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298 475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298 475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питанием обучающихся в общеобразовательных организациях и профессиональных образовательных организациях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8,3 руб. в день в период обучения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455 707,2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480 562,2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541 074,5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567 589,2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589 533,5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8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218 685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218 685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218 685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218 685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218 685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оздоровление детей в лагерях, санаториях, санаториях-профилакториях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средняя стоимость путевки 8 279,3 руб.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ПКМ РТ № 158 "Об утверждении государственной программы "Развитие молодежной политики в РТ на 2019-2025 гг"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1 496 878,6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1 797 825,6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2 118 765,3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2 118 765,3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2 118 765,3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2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ежемесячная денежная выплата детям-инвалидам в возрасте до 18 лет, нуждающимся в постоянном постороннем уходе (помощи, надзоре)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разница между величиной прожиточного минимума на душу населенияи среднедушевым доходом семьи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Постановление Кабинета Министров Республики Татарстан от 07.03.2012г. № 188 "О дополнительной ежемесячной денежной выплате детям-инвалидам, нуждающимся в постоянном постороннем уходе (помощи, надзоре)"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4 966,0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9 528,8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41 835,3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43 508,7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45 249,1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2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35 991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36 601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40 861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40 861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40 861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безвозмездное обеспечение детей первых трех лет жизни специальными молочными продуктами и смесями по рецептам врачей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 нормативным затратам на безвозмездное обеспечение специальными молочными продуктами детского питания детей первых трех лет жизни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465 778,7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491 004,3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636 290,3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661 645,3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688 014,5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533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5653" y="200967"/>
            <a:ext cx="8381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Татарстан </a:t>
            </a:r>
            <a:r>
              <a:rPr lang="ru-RU" sz="2000" dirty="0" err="1">
                <a:solidFill>
                  <a:srgbClr val="FF0000"/>
                </a:solidFill>
              </a:rPr>
              <a:t>Республикасы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Дәүләт</a:t>
            </a:r>
            <a:r>
              <a:rPr lang="ru-RU" sz="2000" dirty="0">
                <a:solidFill>
                  <a:srgbClr val="FF0000"/>
                </a:solidFill>
              </a:rPr>
              <a:t> Советы </a:t>
            </a:r>
            <a:r>
              <a:rPr lang="ru-RU" sz="2000" dirty="0" err="1">
                <a:solidFill>
                  <a:srgbClr val="FF0000"/>
                </a:solidFill>
              </a:rPr>
              <a:t>утырышында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Финанс</a:t>
            </a: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министры Радик </a:t>
            </a:r>
            <a:r>
              <a:rPr lang="ru-RU" sz="2000" dirty="0" err="1">
                <a:solidFill>
                  <a:srgbClr val="FF0000"/>
                </a:solidFill>
              </a:rPr>
              <a:t>Рәүфович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Гайзатуллинның</a:t>
            </a:r>
            <a:r>
              <a:rPr lang="ru-RU" sz="2000" dirty="0">
                <a:solidFill>
                  <a:srgbClr val="FF0000"/>
                </a:solidFill>
              </a:rPr>
              <a:t> доклады </a:t>
            </a:r>
            <a:r>
              <a:rPr lang="ru-RU" sz="2000" dirty="0" err="1">
                <a:solidFill>
                  <a:srgbClr val="FF0000"/>
                </a:solidFill>
              </a:rPr>
              <a:t>тезислары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solidFill>
                <a:schemeClr val="accent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2150" y="1090712"/>
            <a:ext cx="8229003" cy="418576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/>
            <a:r>
              <a:rPr lang="tt-RU" sz="1400" dirty="0"/>
              <a:t> </a:t>
            </a:r>
            <a:r>
              <a:rPr lang="tt-RU" sz="1400" dirty="0" smtClean="0"/>
              <a:t>         Республика </a:t>
            </a:r>
            <a:r>
              <a:rPr lang="tt-RU" sz="1400" dirty="0"/>
              <a:t>Конституциясенең 94 маддәсе һәм Татарстан Республикасы Бюджет кодексының 61 маддәсе нигезендә </a:t>
            </a:r>
            <a:r>
              <a:rPr lang="tt-RU" sz="1400" dirty="0" smtClean="0"/>
              <a:t>Татарстан Республикасы </a:t>
            </a:r>
            <a:r>
              <a:rPr lang="ru-RU" sz="1400" dirty="0" smtClean="0"/>
              <a:t>Р</a:t>
            </a:r>
            <a:r>
              <a:rPr lang="tt-RU" sz="1400" dirty="0" smtClean="0"/>
              <a:t>әисе </a:t>
            </a:r>
            <a:r>
              <a:rPr lang="tt-RU" sz="1400" dirty="0"/>
              <a:t>тарафыннан Дәүләт Советына тикшерүгә </a:t>
            </a:r>
            <a:r>
              <a:rPr lang="tt-RU" sz="1400" dirty="0" smtClean="0"/>
              <a:t>2023 </a:t>
            </a:r>
            <a:r>
              <a:rPr lang="tt-RU" sz="1400" dirty="0"/>
              <a:t>елга һәм </a:t>
            </a:r>
            <a:r>
              <a:rPr lang="tt-RU" sz="1400" dirty="0" smtClean="0"/>
              <a:t>2024 – 2025 </a:t>
            </a:r>
            <a:r>
              <a:rPr lang="tt-RU" sz="1400" dirty="0"/>
              <a:t>еллар план чорына Татарстан Республикасы бюджеты турында закон проекты кертелде.</a:t>
            </a:r>
            <a:endParaRPr lang="ru-RU" sz="1400" dirty="0"/>
          </a:p>
          <a:p>
            <a:pPr algn="just"/>
            <a:r>
              <a:rPr lang="tt-RU" sz="1400" dirty="0"/>
              <a:t> </a:t>
            </a:r>
            <a:r>
              <a:rPr lang="tt-RU" sz="1400" dirty="0" smtClean="0"/>
              <a:t>         Закон </a:t>
            </a:r>
            <a:r>
              <a:rPr lang="tt-RU" sz="1400" dirty="0"/>
              <a:t>проекты Россия Федерациясе Бюджет кодексы һәм Татарстан Республикасы Бюджет кодексы тарафыннан куелган таләпләргә туры  китереп әзерләнде. </a:t>
            </a:r>
            <a:endParaRPr lang="ru-RU" sz="1400" dirty="0"/>
          </a:p>
          <a:p>
            <a:pPr algn="just"/>
            <a:r>
              <a:rPr lang="tt-RU" sz="1400" dirty="0"/>
              <a:t> </a:t>
            </a:r>
            <a:r>
              <a:rPr lang="tt-RU" sz="1400" dirty="0" smtClean="0"/>
              <a:t>          Закон </a:t>
            </a:r>
            <a:r>
              <a:rPr lang="tt-RU" sz="1400" dirty="0"/>
              <a:t>проекты </a:t>
            </a:r>
            <a:r>
              <a:rPr lang="tt-RU" sz="1400" dirty="0" smtClean="0"/>
              <a:t>23 маддә </a:t>
            </a:r>
            <a:r>
              <a:rPr lang="tt-RU" sz="1400" dirty="0"/>
              <a:t>һәм </a:t>
            </a:r>
            <a:r>
              <a:rPr lang="tt-RU" sz="1400" dirty="0" smtClean="0"/>
              <a:t>45 </a:t>
            </a:r>
            <a:r>
              <a:rPr lang="tt-RU" sz="1400" dirty="0"/>
              <a:t>кушымтадан тора. Анда Бюджет кодексы тарафыннан каралган документлар һәм материаллар бар. </a:t>
            </a:r>
            <a:endParaRPr lang="ru-RU" sz="1400" dirty="0">
              <a:cs typeface="Arial" panose="020B0604020202020204" pitchFamily="34" charset="0"/>
            </a:endParaRPr>
          </a:p>
          <a:p>
            <a:pPr algn="just"/>
            <a:r>
              <a:rPr lang="tt-RU" sz="1400" dirty="0" smtClean="0"/>
              <a:t>Чыгымнар </a:t>
            </a:r>
            <a:r>
              <a:rPr lang="tt-RU" sz="1400" dirty="0"/>
              <a:t>буенча бюджетны формалаштыру кысаларында республика министрлыклары һәм идарә тармаклары, шулай ук муниципаль районнар һәм шәһәр берәмлекләренең тәкъдимнәрен тикшерү буенча киңәшмәләр үткәрелде. </a:t>
            </a:r>
            <a:endParaRPr lang="ru-RU" sz="1400" dirty="0"/>
          </a:p>
          <a:p>
            <a:pPr algn="just"/>
            <a:r>
              <a:rPr lang="tt-RU" sz="1400" dirty="0" smtClean="0"/>
              <a:t>           Уртак </a:t>
            </a:r>
            <a:r>
              <a:rPr lang="tt-RU" sz="1400" dirty="0"/>
              <a:t>эш нәтиҗәсендә сценар шартларда бюджет фаразы муниципалитетлар һәм бюджет акчаларын баш бүлүчеләр белән фикер каршылыкларыннан башка килештерелде.  </a:t>
            </a:r>
            <a:endParaRPr lang="ru-RU" sz="1400" dirty="0"/>
          </a:p>
          <a:p>
            <a:pPr algn="just"/>
            <a:r>
              <a:rPr lang="tt-RU" sz="1400" dirty="0" smtClean="0"/>
              <a:t>           Шулай </a:t>
            </a:r>
            <a:r>
              <a:rPr lang="tt-RU" sz="1400" dirty="0"/>
              <a:t>итеп, Татарстан Республикасы бюджетының, 45 муниципаль район һәм шәһәр берәмлекләре бюджетларының, </a:t>
            </a:r>
            <a:r>
              <a:rPr lang="tt-RU" sz="1400" dirty="0" smtClean="0"/>
              <a:t>911 </a:t>
            </a:r>
            <a:r>
              <a:rPr lang="tt-RU" sz="1400" dirty="0"/>
              <a:t>җирлек бюджетының </a:t>
            </a:r>
            <a:r>
              <a:rPr lang="tt-RU" sz="1400" dirty="0" smtClean="0"/>
              <a:t>2023 – 2025 елларга </a:t>
            </a:r>
            <a:r>
              <a:rPr lang="tt-RU" sz="1400" dirty="0"/>
              <a:t>проектлары төзелде. Барлык муниципаль берәмлекләрнең бюджетлары дефицитсыз булыр дип фаразлана. </a:t>
            </a:r>
            <a:endParaRPr lang="ru-RU" sz="1400" dirty="0"/>
          </a:p>
          <a:p>
            <a:pPr algn="just"/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smtClean="0">
                <a:cs typeface="Arial" panose="020B0604020202020204" pitchFamily="34" charset="0"/>
              </a:rPr>
              <a:t>           2023 </a:t>
            </a:r>
            <a:r>
              <a:rPr lang="ru-RU" sz="1400" dirty="0" err="1">
                <a:cs typeface="Arial" panose="020B0604020202020204" pitchFamily="34" charset="0"/>
              </a:rPr>
              <a:t>елда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дәүләт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программалары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буенча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чыгымнарны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бүлү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һәм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милли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һәм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федераль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проектларның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дәүләт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программалары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составында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чагылдыру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дәвам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итәчәк</a:t>
            </a:r>
            <a:r>
              <a:rPr lang="ru-RU" sz="1400" dirty="0">
                <a:cs typeface="Arial" panose="020B0604020202020204" pitchFamily="34" charset="0"/>
              </a:rPr>
              <a:t>. </a:t>
            </a:r>
            <a:r>
              <a:rPr lang="tt-RU" sz="1400" dirty="0" smtClean="0"/>
              <a:t>Алдан </a:t>
            </a:r>
            <a:r>
              <a:rPr lang="tt-RU" sz="1400" dirty="0"/>
              <a:t>ясалган фараз буенча чыгымнарның якынча 90 проценты программалар белән иңләп алыначак.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5470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491200" y="0"/>
            <a:ext cx="8088112" cy="494736"/>
          </a:xfrm>
        </p:spPr>
        <p:txBody>
          <a:bodyPr>
            <a:noAutofit/>
          </a:bodyPr>
          <a:lstStyle/>
          <a:p>
            <a:r>
              <a:rPr lang="ru-RU" sz="1400" dirty="0" smtClean="0"/>
              <a:t>Меры социальной поддержки отдельных категорий граждан в Республике Татарстан</a:t>
            </a:r>
            <a:br>
              <a:rPr lang="ru-RU" sz="1400" dirty="0" smtClean="0"/>
            </a:br>
            <a:r>
              <a:rPr lang="en-US" sz="1400" dirty="0" smtClean="0"/>
              <a:t>(</a:t>
            </a:r>
            <a:r>
              <a:rPr lang="ru-RU" sz="1400" dirty="0" smtClean="0"/>
              <a:t>продолжение)</a:t>
            </a:r>
            <a:endParaRPr lang="ru-RU" sz="1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125116"/>
              </p:ext>
            </p:extLst>
          </p:nvPr>
        </p:nvGraphicFramePr>
        <p:xfrm>
          <a:off x="589659" y="428263"/>
          <a:ext cx="8439750" cy="635127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71259"/>
                <a:gridCol w="332081"/>
                <a:gridCol w="332081"/>
                <a:gridCol w="376637"/>
                <a:gridCol w="376637"/>
                <a:gridCol w="349735"/>
                <a:gridCol w="1165782"/>
                <a:gridCol w="1138879"/>
                <a:gridCol w="970269"/>
                <a:gridCol w="552736"/>
                <a:gridCol w="607232"/>
                <a:gridCol w="607232"/>
                <a:gridCol w="607232"/>
                <a:gridCol w="551958"/>
              </a:tblGrid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Категории получателей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Численность, ед.изм.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Виды поддержки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Размеры выплат (руб.)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Правовое основание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(нормативный акт)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 расходов, тыс. </a:t>
                      </a:r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рублей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(факт)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(факт)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rowSpan="4"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Дети-сироты и дети, оставшиеся без попечения родителей, лиц из их числа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6 644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7 287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ежемесячная денежная выплата на детей-сирот, детей, оставшихся без попечения родителей, переданных под опеку (попечительство), в приемные семьи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дошкольников - 9 732 руб.,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школьников - 11 222 руб.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972 371,6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964 454,2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984 194,7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1 023 564,2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1 064 506,5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2 245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2 564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2 456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2 456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2 456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вознаграждение, причитающееся опекунам или попечителям, исполняющим свои обязанности возмездно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3000 руб. в месяц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"Семейный кодекс Республики Татарстан" от 13.01.2009 N 4-ЗРТ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186 213,5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187 436,5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190 202,1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197 810,1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205 723,1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субсидия на проезд детей-сирот, детей, оставшихся без попечения родителей, и лиц из их числа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субсидия на проезд 333 руб. в месяц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17 039,3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16 882,0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21 240,0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22 089,6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22 973,4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7 496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8 772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8 904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8 904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8 904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материальное обеспечение детей-сирот, обучающимся по основным образовательным программам в профессиональных образовательных организациях и организациях высшего образования (единовременное пособие при выпуске из образовательного учреждения,   единовременное пособие на обеспечение одеждой, обувью, мягким инвентарем и оборудованием при выпуске из образовательного учреждения, ежегодное пособие на приобретение учебной литературы и письменных принадлежностей, ежегодное пособие на приобретение одежды, обуви и мягкого инвентаря,  ежемесячная стипендия, ежемесячное пособие на питание)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единовременное пособие при выпуске - 847 руб., единовременное пособие на приобретение одежды, обуви, мягкого инвентаря и оборудования - 59 337 руб., ежегодное пособие на приобретение учебной литературы и письменных принадлежностей - 3 025,0 руб. (на базе основного общего образования, среднего общего образования, на базе подготовки специалистов среднего звена), 7 825 руб. (на базе бакалавриата, специалитета, магистратуры), ежегодное пособие на приобретение одежды, обуви, мягкого инвентаря и оборудования - 25 289 руб., ежемесячная стипендия - 1 005,0 руб. (до 1 сентября 2022 года), 1 046,0 руб. (с 1 сентября 2022 года), ежемесячное пособие на питание - 7 424 руб. (на базе подготовки по профессиям рабочих, должностям служащих, на базе основного общего образования), 8 554 руб. (на базе среднего общего образования, подготовки специалистов среднего звена, на базе бакалавриата, специалитета, магистратуры)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201 938,2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204 722,2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264 462,8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272 533,3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280 483,4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330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183094"/>
              </p:ext>
            </p:extLst>
          </p:nvPr>
        </p:nvGraphicFramePr>
        <p:xfrm>
          <a:off x="512747" y="581855"/>
          <a:ext cx="8516660" cy="53911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45214"/>
                <a:gridCol w="330358"/>
                <a:gridCol w="374681"/>
                <a:gridCol w="374681"/>
                <a:gridCol w="374681"/>
                <a:gridCol w="347919"/>
                <a:gridCol w="1159730"/>
                <a:gridCol w="1132967"/>
                <a:gridCol w="965231"/>
                <a:gridCol w="549867"/>
                <a:gridCol w="604080"/>
                <a:gridCol w="604080"/>
                <a:gridCol w="604080"/>
                <a:gridCol w="549091"/>
              </a:tblGrid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Категории получателей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Численность, ед.изм.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Виды поддержки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Размеры выплат (руб.)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Правовое основание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(нормативный акт)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 расходов, тыс. </a:t>
                      </a:r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рублей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(факт)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(факт)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Ветераны труда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172 494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160 500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ежемесячная денежная выплата, субсидия в размере 50% затрат по оплате услуг связи, субсидия в размере 50% расходов на оплату жилья и коммунальных услуг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ежемесячная денежная выплата 547 руб.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3 012 020,6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2 895 413,5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3 900 379,5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4 056 394,6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4 218 650,9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Труженики тыла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1 172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ежемесячная денежная выплата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ежемесячная денежная выплата 817 руб.,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11 076,0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8 815,9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7 413,4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7 710,0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8 018,4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реабилитированные лица и лица, признанные пострадавшими от политических репрессий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1 405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1 423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1 223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1 223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1 223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ежемесячная денежная выплата, установка телефона, междугородный проезд 1 раз в год, субсидия в размере 50% расходов на оплату жилья и коммунальных услуг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ежемесячная денежная выплата реабилитированным гражданам - 817 руб., репрессированным гражданам - 685 руб.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30 278,6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30 044,8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49 716,8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51 705,5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53 773,7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Малоимущие граждане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75 564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69 362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69 362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69 362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69 362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Предоставление гражданам субсидий на оплату жилого помещения  и коммунальных услуг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предоставляются гражданам в случае, если их расходы на оплату жилого помещения и коммунальных услуг, рассчитанные исходя из размера региональных стандартов нормативной площади жилого помещения, используемой для расчета субсидий, и размера региональных стандартов стоимости жилищно-коммунальных услуг, превышают величину, соответствующую максимально допустимой доле расходов граждан на оплату жилого помещения и коммунальных услуг в совокупном доходе семьи. 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Региональный стандарт максимально допустимой доли собственных расходов граждан на оплату ЖКУ в совокупном доходе семьи установлен в размере 21 процент.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Жилищный кодекс Российской Федерации (статья 159), Постановление Правительства РФ от 14.12.2005 №761 "О предоставлении субсидий на оплату жилого помещения и коммунальных услуг"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1 397 188,8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1 088 671,3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2 472 116,3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2 571 460,9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2 674 381,4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Текст 2"/>
          <p:cNvSpPr>
            <a:spLocks noGrp="1"/>
          </p:cNvSpPr>
          <p:nvPr>
            <p:ph type="body" sz="quarter" idx="14"/>
          </p:nvPr>
        </p:nvSpPr>
        <p:spPr>
          <a:xfrm>
            <a:off x="491200" y="0"/>
            <a:ext cx="8088112" cy="494736"/>
          </a:xfrm>
        </p:spPr>
        <p:txBody>
          <a:bodyPr>
            <a:noAutofit/>
          </a:bodyPr>
          <a:lstStyle/>
          <a:p>
            <a:r>
              <a:rPr lang="ru-RU" sz="1400" dirty="0" smtClean="0"/>
              <a:t>Меры социальной поддержки отдельных категорий граждан в Республике Татарстан</a:t>
            </a:r>
            <a:br>
              <a:rPr lang="ru-RU" sz="1400" dirty="0" smtClean="0"/>
            </a:br>
            <a:r>
              <a:rPr lang="en-US" sz="1400" dirty="0" smtClean="0"/>
              <a:t>(</a:t>
            </a:r>
            <a:r>
              <a:rPr lang="ru-RU" sz="1400" dirty="0" smtClean="0"/>
              <a:t>окончание)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7371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Программно-целевые расходы </a:t>
            </a:r>
            <a:r>
              <a:rPr lang="ru-RU" dirty="0" smtClean="0"/>
              <a:t>бюджета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Республики Татарстан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440006"/>
              </p:ext>
            </p:extLst>
          </p:nvPr>
        </p:nvGraphicFramePr>
        <p:xfrm>
          <a:off x="514350" y="2461389"/>
          <a:ext cx="8502328" cy="311402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10082"/>
                <a:gridCol w="929971"/>
                <a:gridCol w="536522"/>
                <a:gridCol w="971027"/>
                <a:gridCol w="392778"/>
                <a:gridCol w="939884"/>
                <a:gridCol w="359229"/>
                <a:gridCol w="930728"/>
                <a:gridCol w="432708"/>
                <a:gridCol w="922564"/>
                <a:gridCol w="476835"/>
              </a:tblGrid>
              <a:tr h="3359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</a:t>
                      </a:r>
                      <a:r>
                        <a:rPr lang="ru-RU" sz="1050" b="1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год </a:t>
                      </a:r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911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Сумма, </a:t>
                      </a:r>
                      <a:b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Доля в общем объеме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расходов%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Сумма, </a:t>
                      </a:r>
                      <a:b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Доля, %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Сумма, </a:t>
                      </a:r>
                      <a:b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Доля, 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Сумма, </a:t>
                      </a:r>
                      <a:b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Доля, 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Сумма, </a:t>
                      </a:r>
                      <a:b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Доля, 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8209">
                <a:tc>
                  <a:txBody>
                    <a:bodyPr/>
                    <a:lstStyle/>
                    <a:p>
                      <a:pPr algn="just" rtl="0" fontAlgn="b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Всего расходов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343 592 641,0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463 184 691,5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371 081 210,8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394 637 646,2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394 354 206,1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35933">
                <a:tc>
                  <a:txBody>
                    <a:bodyPr/>
                    <a:lstStyle/>
                    <a:p>
                      <a:pPr algn="just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Государственные программы РТ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312 509 541,1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430 610 763,9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336 898 052,5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347 350 781,0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333 570 209,4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9212">
                <a:tc>
                  <a:txBody>
                    <a:bodyPr/>
                    <a:lstStyle/>
                    <a:p>
                      <a:pPr algn="just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Расходы органов государственной власти не отнесенные к государственным программам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1 492 046,9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1 589 481,4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1 121 333,3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1 130 782,5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1 165 038,9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933">
                <a:tc>
                  <a:txBody>
                    <a:bodyPr/>
                    <a:lstStyle/>
                    <a:p>
                      <a:pPr algn="just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Непрограммные направления расходов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29 591 053,0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30 984 446,2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33 061 825,0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36 256 082,7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38 518 957,8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933">
                <a:tc>
                  <a:txBody>
                    <a:bodyPr/>
                    <a:lstStyle/>
                    <a:p>
                      <a:pPr algn="just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Условно утвержденные расходы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9 900 000,0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21 100 000,0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14350" y="935399"/>
            <a:ext cx="8502328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Особенностью программного бюджета является то, что все или почти все расходы включены в программы, и каждая </a:t>
            </a:r>
            <a:r>
              <a:rPr lang="ru-RU" sz="1400" dirty="0" smtClean="0"/>
              <a:t>программа </a:t>
            </a:r>
            <a:r>
              <a:rPr lang="ru-RU" sz="1400" dirty="0"/>
              <a:t>своей целью увязана с тем или иным итогом деятельности органа власти, направлена на положительные изменения в жизни общества в целом и улучшение качества жизни каждого гражданина в отдельности. Каждая государственная программа имеет свои цели, задачи, комплекс мероприятий и закрепленный результат. В рамках программ отражены основные направления, на которые направляются бюджетные средства.</a:t>
            </a:r>
          </a:p>
        </p:txBody>
      </p:sp>
    </p:spTree>
    <p:extLst>
      <p:ext uri="{BB962C8B-B14F-4D97-AF65-F5344CB8AC3E}">
        <p14:creationId xmlns:p14="http://schemas.microsoft.com/office/powerpoint/2010/main" val="371083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9"/>
            <a:ext cx="8088112" cy="440104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Расходы бюджета Республики Татарстан на реализацию государственных </a:t>
            </a:r>
            <a:r>
              <a:rPr lang="ru-RU" dirty="0" smtClean="0"/>
              <a:t>программ </a:t>
            </a:r>
            <a:r>
              <a:rPr lang="ru-RU" dirty="0"/>
              <a:t>Республики </a:t>
            </a:r>
            <a:r>
              <a:rPr lang="ru-RU" dirty="0" smtClean="0"/>
              <a:t>Татарстан (</a:t>
            </a:r>
            <a:r>
              <a:rPr lang="ru-RU" dirty="0" err="1" smtClean="0"/>
              <a:t>тыс.рублей</a:t>
            </a:r>
            <a:r>
              <a:rPr lang="ru-RU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729504"/>
              </p:ext>
            </p:extLst>
          </p:nvPr>
        </p:nvGraphicFramePr>
        <p:xfrm>
          <a:off x="514350" y="704850"/>
          <a:ext cx="8513901" cy="4741781"/>
        </p:xfrm>
        <a:graphic>
          <a:graphicData uri="http://schemas.openxmlformats.org/drawingml/2006/table">
            <a:tbl>
              <a:tblPr bandRow="1">
                <a:tableStyleId>{1E171933-4619-4E11-9A3F-F7608DF75F80}</a:tableStyleId>
              </a:tblPr>
              <a:tblGrid>
                <a:gridCol w="3363169"/>
                <a:gridCol w="1041722"/>
                <a:gridCol w="1006997"/>
                <a:gridCol w="1053296"/>
                <a:gridCol w="1053296"/>
                <a:gridCol w="995421"/>
              </a:tblGrid>
              <a:tr h="2991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</a:t>
                      </a:r>
                      <a:r>
                        <a:rPr lang="en-US" sz="1200" b="1" u="none" strike="noStrike" dirty="0" smtClean="0">
                          <a:effectLst/>
                        </a:rPr>
                        <a:t>1</a:t>
                      </a:r>
                      <a:r>
                        <a:rPr lang="ru-RU" sz="1200" b="1" u="none" strike="noStrike" dirty="0" smtClean="0">
                          <a:effectLst/>
                        </a:rPr>
                        <a:t> год</a:t>
                      </a:r>
                      <a:r>
                        <a:rPr lang="ru-RU" sz="1200" b="1" u="none" strike="noStrike" dirty="0">
                          <a:effectLst/>
                        </a:rPr>
                        <a:t/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</a:t>
                      </a:r>
                      <a:r>
                        <a:rPr lang="en-US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</a:t>
                      </a:r>
                      <a:r>
                        <a:rPr lang="en-US" sz="1200" b="1" u="none" strike="noStrike" dirty="0" smtClean="0">
                          <a:effectLst/>
                        </a:rPr>
                        <a:t>3</a:t>
                      </a:r>
                      <a:r>
                        <a:rPr lang="ru-RU" sz="1200" b="1" u="none" strike="noStrike" dirty="0" smtClean="0">
                          <a:effectLst/>
                        </a:rPr>
                        <a:t>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</a:t>
                      </a:r>
                      <a:r>
                        <a:rPr lang="en-US" sz="1200" b="1" u="none" strike="noStrike" dirty="0" smtClean="0">
                          <a:effectLst/>
                        </a:rPr>
                        <a:t>4</a:t>
                      </a:r>
                      <a:r>
                        <a:rPr lang="ru-RU" sz="1200" b="1" u="none" strike="noStrike" dirty="0" smtClean="0">
                          <a:effectLst/>
                        </a:rPr>
                        <a:t>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</a:t>
                      </a:r>
                      <a:r>
                        <a:rPr lang="en-US" sz="1200" b="1" u="none" strike="noStrike" dirty="0" smtClean="0">
                          <a:effectLst/>
                        </a:rPr>
                        <a:t>5</a:t>
                      </a:r>
                      <a:r>
                        <a:rPr lang="ru-RU" sz="1200" b="1" u="none" strike="noStrike" dirty="0" smtClean="0">
                          <a:effectLst/>
                        </a:rPr>
                        <a:t>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315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312 509 541,1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430 610 763,9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336 898 052,5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347 350 781,0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333 570 209,4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0683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здравоохранения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58 495 844,1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58 406 155,1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57 690 421,5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62 920 077,9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69 302 861,6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83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образования и науки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59 250 988,0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88 030 841,7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72 782 499,3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78 707 004,0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82 879 855,0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314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"Социальная поддержка граждан Республики Татарстан"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31 167 615,3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36 995 596,7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37 811 506,2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38 026 694,2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40 420 521,9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97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"Обеспечение качественным жильем и услугами жилищно-коммунального хозяйства населения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9 615 683,0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17 833 131,0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18 904 936,8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24 206 312,2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16 555 052,3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"Содействие занятости населения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2 239 716,6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2 373 561,4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3 515 889,5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2 411 601,9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2 454 527,5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499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"Обеспечение общественного порядка и противодействие преступности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2 978 696,2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4 113 732,3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2 747 612,5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2 719 196,6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2 722 599,1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78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"Защита населения и территорий от чрезвычайных ситуаций, обеспечение пожарной безопасности и безопасности людей на водных объектах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1 382 661,5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1 611 796,4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1 593 881,3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1 617 099,7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1 674 896,9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539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культуры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10 903 990,3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15 060 454,4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10 987 280,7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11 072 895,5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12 298 168,5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28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"Охрана окружающей среды, воспроизводство и использование природных ресурсов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2 667 859,6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5 737 640,8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3 419 082,3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3 476 981,8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740 186,0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16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"Экономическое развитие и инновационная экономика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14 313 584,2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21 048 530,7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16 966 549,3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16 805 361,9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17 178 076,0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821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9"/>
            <a:ext cx="8088112" cy="597056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Расходы бюджета Республики Татарстан на реализацию государственных </a:t>
            </a:r>
            <a:r>
              <a:rPr lang="ru-RU" dirty="0" smtClean="0"/>
              <a:t>программ </a:t>
            </a:r>
            <a:r>
              <a:rPr lang="ru-RU" dirty="0"/>
              <a:t>Республики </a:t>
            </a:r>
            <a:r>
              <a:rPr lang="ru-RU" dirty="0" smtClean="0"/>
              <a:t>Татарстан (</a:t>
            </a:r>
            <a:r>
              <a:rPr lang="ru-RU" dirty="0" err="1" smtClean="0"/>
              <a:t>тыс.рублей</a:t>
            </a:r>
            <a:r>
              <a:rPr lang="ru-RU" dirty="0" smtClean="0"/>
              <a:t>)</a:t>
            </a:r>
            <a:br>
              <a:rPr lang="ru-RU" dirty="0" smtClean="0"/>
            </a:br>
            <a:r>
              <a:rPr lang="ru-RU" dirty="0" smtClean="0"/>
              <a:t>(продолжение)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800590"/>
              </p:ext>
            </p:extLst>
          </p:nvPr>
        </p:nvGraphicFramePr>
        <p:xfrm>
          <a:off x="514350" y="723900"/>
          <a:ext cx="8513901" cy="5485879"/>
        </p:xfrm>
        <a:graphic>
          <a:graphicData uri="http://schemas.openxmlformats.org/drawingml/2006/table">
            <a:tbl>
              <a:tblPr bandRow="1">
                <a:tableStyleId>{1E171933-4619-4E11-9A3F-F7608DF75F80}</a:tableStyleId>
              </a:tblPr>
              <a:tblGrid>
                <a:gridCol w="3363169"/>
                <a:gridCol w="1041722"/>
                <a:gridCol w="1006997"/>
                <a:gridCol w="1053296"/>
                <a:gridCol w="1053296"/>
                <a:gridCol w="995421"/>
              </a:tblGrid>
              <a:tr h="3318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</a:t>
                      </a:r>
                      <a:r>
                        <a:rPr lang="en-US" sz="1200" b="1" u="none" strike="noStrike" dirty="0" smtClean="0">
                          <a:effectLst/>
                        </a:rPr>
                        <a:t>1</a:t>
                      </a:r>
                      <a:r>
                        <a:rPr lang="ru-RU" sz="1200" b="1" u="none" strike="noStrike" dirty="0" smtClean="0">
                          <a:effectLst/>
                        </a:rPr>
                        <a:t> год</a:t>
                      </a:r>
                      <a:r>
                        <a:rPr lang="ru-RU" sz="1200" b="1" u="none" strike="noStrike" dirty="0">
                          <a:effectLst/>
                        </a:rPr>
                        <a:t/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</a:t>
                      </a:r>
                      <a:r>
                        <a:rPr lang="en-US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</a:t>
                      </a:r>
                      <a:r>
                        <a:rPr lang="en-US" sz="1200" b="1" u="none" strike="noStrike" dirty="0" smtClean="0">
                          <a:effectLst/>
                        </a:rPr>
                        <a:t>3</a:t>
                      </a:r>
                      <a:r>
                        <a:rPr lang="ru-RU" sz="1200" b="1" u="none" strike="noStrike" dirty="0" smtClean="0">
                          <a:effectLst/>
                        </a:rPr>
                        <a:t>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</a:t>
                      </a:r>
                      <a:r>
                        <a:rPr lang="en-US" sz="1200" b="1" u="none" strike="noStrike" dirty="0" smtClean="0">
                          <a:effectLst/>
                        </a:rPr>
                        <a:t>4</a:t>
                      </a:r>
                      <a:r>
                        <a:rPr lang="ru-RU" sz="1200" b="1" u="none" strike="noStrike" dirty="0" smtClean="0">
                          <a:effectLst/>
                        </a:rPr>
                        <a:t>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</a:t>
                      </a:r>
                      <a:r>
                        <a:rPr lang="en-US" sz="1200" b="1" u="none" strike="noStrike" dirty="0" smtClean="0">
                          <a:effectLst/>
                        </a:rPr>
                        <a:t>5</a:t>
                      </a:r>
                      <a:r>
                        <a:rPr lang="ru-RU" sz="1200" b="1" u="none" strike="noStrike" dirty="0" smtClean="0">
                          <a:effectLst/>
                        </a:rPr>
                        <a:t>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6266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Государственная программа Республики Татарстан "Цифровой Татарстан"</a:t>
                      </a:r>
                    </a:p>
                    <a:p>
                      <a:pPr algn="just" rtl="0" fontAlgn="t"/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(в 2021 году - Государственная программа "Развитие информационных и коммуникационных технологий в Республике Татарстан "Открытый Татарстан")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4 372 389,7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5 766 510,2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4 002 775,4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4 013 280,1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4 055 112,2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84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транспортной системы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61 404 178,8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88 756 218,6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49 328 960,8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51 065 163,3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35 555 954,3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84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сельского хозяйства и регулирование рынков сельскохозяйственной продукции, сырья и продовольствия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18 702 926,9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18 948 582,3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15 569 858,0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12 649 615,2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13 618 174,0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7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лесного хозяйства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1 237 937,3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1 342 734,7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1 232 539,2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1 112 534,9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1 152 801,4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49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"Управление государственным имуществом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841 287,1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2 964 043,1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319 351,9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315 985,4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575 168,2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86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"Управление государственными финансами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16 368 038,1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22 102 377,9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23 753 741,8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19 883 261,5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17 537 452,7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86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государственной гражданской службы Республики Татарстан и муниципальной службы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34 976,0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34 612,3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35 585,0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35 585,0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35 585,0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16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"Реализация государственной национальной политики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58 220,4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54 784,5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52 102,1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52 658,6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46 268,6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19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Республики Татарстан "Сохранение национальной идентичности татарского народа"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107 002,3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95 948,5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88 490,0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88 490,0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88 490,0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3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"Сохранение, изучение и развитие государственных языков Республики Татарстан и других языков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269 814,3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95 366,1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126 887,0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132 412,0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126 533,0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4074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рынка газомоторного топлива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170 640,0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154 501,0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122 924,4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134 270,0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61 458,8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77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624857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Расходы бюджета Республики Татарстан на реализацию государственных </a:t>
            </a:r>
            <a:r>
              <a:rPr lang="ru-RU" dirty="0" smtClean="0"/>
              <a:t>программ </a:t>
            </a:r>
            <a:r>
              <a:rPr lang="ru-RU" dirty="0"/>
              <a:t>Республики </a:t>
            </a:r>
            <a:r>
              <a:rPr lang="ru-RU" dirty="0" smtClean="0"/>
              <a:t>Татарстан (</a:t>
            </a:r>
            <a:r>
              <a:rPr lang="ru-RU" dirty="0" err="1" smtClean="0"/>
              <a:t>тыс.рублей</a:t>
            </a:r>
            <a:r>
              <a:rPr lang="ru-RU" dirty="0" smtClean="0"/>
              <a:t>)</a:t>
            </a:r>
            <a:br>
              <a:rPr lang="ru-RU" dirty="0" smtClean="0"/>
            </a:br>
            <a:r>
              <a:rPr lang="ru-RU" dirty="0" smtClean="0"/>
              <a:t>(окончание)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89202"/>
              </p:ext>
            </p:extLst>
          </p:nvPr>
        </p:nvGraphicFramePr>
        <p:xfrm>
          <a:off x="514350" y="652795"/>
          <a:ext cx="8513901" cy="6056632"/>
        </p:xfrm>
        <a:graphic>
          <a:graphicData uri="http://schemas.openxmlformats.org/drawingml/2006/table">
            <a:tbl>
              <a:tblPr bandRow="1">
                <a:tableStyleId>{1E171933-4619-4E11-9A3F-F7608DF75F80}</a:tableStyleId>
              </a:tblPr>
              <a:tblGrid>
                <a:gridCol w="3363169"/>
                <a:gridCol w="1041722"/>
                <a:gridCol w="1006997"/>
                <a:gridCol w="1053296"/>
                <a:gridCol w="1053296"/>
                <a:gridCol w="995421"/>
              </a:tblGrid>
              <a:tr h="3752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</a:t>
                      </a:r>
                      <a:r>
                        <a:rPr lang="en-US" sz="1200" b="1" u="none" strike="noStrike" dirty="0" smtClean="0">
                          <a:effectLst/>
                        </a:rPr>
                        <a:t>1</a:t>
                      </a:r>
                      <a:r>
                        <a:rPr lang="ru-RU" sz="1200" b="1" u="none" strike="noStrike" dirty="0" smtClean="0">
                          <a:effectLst/>
                        </a:rPr>
                        <a:t> год</a:t>
                      </a:r>
                      <a:r>
                        <a:rPr lang="ru-RU" sz="1200" b="1" u="none" strike="noStrike" dirty="0">
                          <a:effectLst/>
                        </a:rPr>
                        <a:t/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</a:t>
                      </a:r>
                      <a:r>
                        <a:rPr lang="en-US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</a:t>
                      </a:r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</a:t>
                      </a:r>
                      <a:r>
                        <a:rPr lang="en-US" sz="1200" b="1" u="none" strike="noStrike" dirty="0" smtClean="0">
                          <a:effectLst/>
                        </a:rPr>
                        <a:t>3</a:t>
                      </a:r>
                      <a:r>
                        <a:rPr lang="ru-RU" sz="1200" b="1" u="none" strike="noStrike" dirty="0" smtClean="0">
                          <a:effectLst/>
                        </a:rPr>
                        <a:t>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</a:t>
                      </a:r>
                      <a:r>
                        <a:rPr lang="en-US" sz="1200" b="1" u="none" strike="noStrike" dirty="0" smtClean="0">
                          <a:effectLst/>
                        </a:rPr>
                        <a:t>4</a:t>
                      </a:r>
                      <a:r>
                        <a:rPr lang="ru-RU" sz="1200" b="1" u="none" strike="noStrike" dirty="0" smtClean="0">
                          <a:effectLst/>
                        </a:rPr>
                        <a:t>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</a:t>
                      </a:r>
                      <a:r>
                        <a:rPr lang="en-US" sz="1200" b="1" u="none" strike="noStrike" dirty="0" smtClean="0">
                          <a:effectLst/>
                        </a:rPr>
                        <a:t>5</a:t>
                      </a:r>
                      <a:r>
                        <a:rPr lang="ru-RU" sz="1200" b="1" u="none" strike="noStrike" dirty="0" smtClean="0">
                          <a:effectLst/>
                        </a:rPr>
                        <a:t>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338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юстиции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731 418,2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960 901,2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792 377,7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800 629,6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766 268,8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38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"Энергоресурсоэффективность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7 550,1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17 581,1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38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сферы туризма и гостеприимства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356 729,9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645 299,6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102 254,2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102 475,8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103 267,3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"Реализация антикоррупционной политики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8 339,0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8 449,1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8 837,1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8 837,1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8 837,1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"Стратегическое управление талантами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119 050,0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97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архивного дела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289 998,0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274 230,3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277 000,2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281 989,9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286 675,7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97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Республики Татарстан "Оказание содействия добровольному переселению в Республику Татарстан соотечественников, проживающих за рубежом"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3 791,2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"Формирование современной городской среды на территории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2 942 606,4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21 586 752,8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3 629 749,3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3 300 697,1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2 000 000,0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"Строительство автомобильных газонаполнительных станций на территории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физической культуры и спорта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5 711 775,5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7 942 672,3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4 443 775,8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4 803 428,9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5 320 526,0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молодежной политики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5 397 450,2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6 743 094,1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6 182 303,1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6 149 778,9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5 829 100,3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обрабатывающих отраслей промышленности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375 339,0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180 780,1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103 562,0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программа "Развитие зарядной инфраструктуры для электрического автомобильного транспорта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176 700,0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55 200,0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76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703907"/>
              </p:ext>
            </p:extLst>
          </p:nvPr>
        </p:nvGraphicFramePr>
        <p:xfrm>
          <a:off x="621700" y="5923616"/>
          <a:ext cx="7659658" cy="6257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1206"/>
                <a:gridCol w="1521206"/>
                <a:gridCol w="1563496"/>
                <a:gridCol w="1478916"/>
                <a:gridCol w="1574834"/>
              </a:tblGrid>
              <a:tr h="195211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33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2021 год (факт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2022 год  </a:t>
                      </a:r>
                      <a:r>
                        <a:rPr lang="ru-RU" sz="1100" b="1" u="none" strike="noStrike" dirty="0" smtClean="0">
                          <a:effectLst/>
                        </a:rPr>
                        <a:t>(факт)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2023 год (прогноз</a:t>
                      </a:r>
                      <a:r>
                        <a:rPr lang="ru-RU" sz="1100" b="1" u="none" strike="noStrike" dirty="0">
                          <a:effectLst/>
                        </a:rPr>
                        <a:t>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2024 год (прогноз</a:t>
                      </a:r>
                      <a:r>
                        <a:rPr lang="ru-RU" sz="1100" b="1" u="none" strike="noStrike" dirty="0">
                          <a:effectLst/>
                        </a:rPr>
                        <a:t>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2025 год(прогноз</a:t>
                      </a:r>
                      <a:r>
                        <a:rPr lang="ru-RU" sz="1100" b="1" u="none" strike="noStrike" dirty="0">
                          <a:effectLst/>
                        </a:rPr>
                        <a:t>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3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58 495 844,1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406 155,1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57 690 421,5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62 920 077,9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69 302 861,6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786995" y="778950"/>
            <a:ext cx="494219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800" b="1" dirty="0" smtClean="0"/>
              <a:t>Цели: </a:t>
            </a:r>
            <a:r>
              <a:rPr lang="ru-RU" sz="800" dirty="0" smtClean="0"/>
              <a:t>1) увеличение </a:t>
            </a:r>
            <a:r>
              <a:rPr lang="ru-RU" sz="800" dirty="0"/>
              <a:t>к 2025 году ожидаемой продолжительности жизни при рождении:</a:t>
            </a:r>
          </a:p>
          <a:p>
            <a:r>
              <a:rPr lang="ru-RU" sz="800" dirty="0"/>
              <a:t>к 2019 году - до 75,03 года;</a:t>
            </a:r>
          </a:p>
          <a:p>
            <a:r>
              <a:rPr lang="ru-RU" sz="800" dirty="0"/>
              <a:t>к 2020 году - до 72,28 года;</a:t>
            </a:r>
          </a:p>
          <a:p>
            <a:r>
              <a:rPr lang="ru-RU" sz="800" dirty="0"/>
              <a:t>к 2021 году - до 71,46 года;</a:t>
            </a:r>
          </a:p>
          <a:p>
            <a:r>
              <a:rPr lang="ru-RU" sz="800" dirty="0"/>
              <a:t>к 2022 году - до 72,16 года;</a:t>
            </a:r>
          </a:p>
          <a:p>
            <a:r>
              <a:rPr lang="ru-RU" sz="800" dirty="0"/>
              <a:t>к 2023 году - до 74,06 года;</a:t>
            </a:r>
          </a:p>
          <a:p>
            <a:r>
              <a:rPr lang="ru-RU" sz="800" dirty="0"/>
              <a:t>к 2024 году - до 74,55 года;</a:t>
            </a:r>
          </a:p>
          <a:p>
            <a:r>
              <a:rPr lang="ru-RU" sz="800" dirty="0"/>
              <a:t>к 2025 году - до 75,03 </a:t>
            </a:r>
            <a:r>
              <a:rPr lang="ru-RU" sz="800" dirty="0" smtClean="0"/>
              <a:t>года;</a:t>
            </a:r>
            <a:endParaRPr lang="ru-RU" sz="800" dirty="0"/>
          </a:p>
          <a:p>
            <a:r>
              <a:rPr lang="ru-RU" sz="800" dirty="0" smtClean="0"/>
              <a:t>2) снижение </a:t>
            </a:r>
            <a:r>
              <a:rPr lang="ru-RU" sz="800" dirty="0"/>
              <a:t>к 2025 году смертности населения в трудоспособном возрасте:</a:t>
            </a:r>
          </a:p>
          <a:p>
            <a:r>
              <a:rPr lang="ru-RU" sz="800" dirty="0"/>
              <a:t>к 2019 году - до 418,0 на 100 тыс. населения;</a:t>
            </a:r>
          </a:p>
          <a:p>
            <a:r>
              <a:rPr lang="ru-RU" sz="800" dirty="0"/>
              <a:t>к 2020 году - до 490,0 на 100 тыс. населения;</a:t>
            </a:r>
          </a:p>
          <a:p>
            <a:r>
              <a:rPr lang="ru-RU" sz="800" dirty="0"/>
              <a:t>к 2021 году - до 504,0 на 100 тыс. населения;</a:t>
            </a:r>
          </a:p>
          <a:p>
            <a:r>
              <a:rPr lang="ru-RU" sz="800" dirty="0"/>
              <a:t>к 2022 году - до 503,0 на 100 тыс. населения;</a:t>
            </a:r>
          </a:p>
          <a:p>
            <a:r>
              <a:rPr lang="ru-RU" sz="800" dirty="0"/>
              <a:t>к 2023 году - до 490,0 на 100 тыс. населения;</a:t>
            </a:r>
          </a:p>
          <a:p>
            <a:r>
              <a:rPr lang="ru-RU" sz="800" dirty="0"/>
              <a:t>к 2024 году - до 480,0 на 100 тыс. населения;</a:t>
            </a:r>
          </a:p>
          <a:p>
            <a:r>
              <a:rPr lang="ru-RU" sz="800" dirty="0"/>
              <a:t>к 2025 году - до 420,0 на 100 тыс. </a:t>
            </a:r>
            <a:r>
              <a:rPr lang="ru-RU" sz="800" dirty="0" smtClean="0"/>
              <a:t>населения;</a:t>
            </a:r>
            <a:endParaRPr lang="ru-RU" sz="800" dirty="0"/>
          </a:p>
          <a:p>
            <a:r>
              <a:rPr lang="ru-RU" sz="800" dirty="0" smtClean="0"/>
              <a:t>3) снижение </a:t>
            </a:r>
            <a:r>
              <a:rPr lang="ru-RU" sz="800" dirty="0"/>
              <a:t>к 2025 году смертности населения от болезней системы кровообращения:</a:t>
            </a:r>
          </a:p>
          <a:p>
            <a:r>
              <a:rPr lang="ru-RU" sz="800" dirty="0"/>
              <a:t>к 2019 году - до 540,0 на 100 тыс. населения;</a:t>
            </a:r>
          </a:p>
          <a:p>
            <a:r>
              <a:rPr lang="ru-RU" sz="800" dirty="0"/>
              <a:t>к 2020 году - до 660,0 на 100 тыс. населения;</a:t>
            </a:r>
          </a:p>
          <a:p>
            <a:r>
              <a:rPr lang="ru-RU" sz="800" dirty="0"/>
              <a:t>к 2021 году - до 553,1 на 100 тыс. населения;</a:t>
            </a:r>
          </a:p>
          <a:p>
            <a:r>
              <a:rPr lang="ru-RU" sz="800" dirty="0"/>
              <a:t>к 2022 году - до 538,2 на 100 тыс. населения;</a:t>
            </a:r>
          </a:p>
          <a:p>
            <a:r>
              <a:rPr lang="ru-RU" sz="800" dirty="0"/>
              <a:t>к 2023 году - до 523,2 на 100 тыс. населения;</a:t>
            </a:r>
          </a:p>
          <a:p>
            <a:r>
              <a:rPr lang="ru-RU" sz="800" dirty="0"/>
              <a:t>к 2024 году - до 508,4 на 100 тыс. населения;</a:t>
            </a:r>
          </a:p>
          <a:p>
            <a:r>
              <a:rPr lang="ru-RU" sz="800" dirty="0"/>
              <a:t>к 2025 году - до 493,5 на 100 тыс. </a:t>
            </a:r>
            <a:r>
              <a:rPr lang="ru-RU" sz="800" dirty="0" smtClean="0"/>
              <a:t>населения;</a:t>
            </a:r>
            <a:endParaRPr lang="ru-RU" sz="8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95282" y="71562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1. Государственная программа </a:t>
            </a:r>
            <a:b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</a:b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здравоохранения Республики Татарстан"  </a:t>
            </a:r>
            <a:endParaRPr lang="ru-RU" alt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00" y="898795"/>
            <a:ext cx="2992768" cy="27674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8088" y="3783182"/>
            <a:ext cx="432986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 smtClean="0"/>
              <a:t>4) снижение </a:t>
            </a:r>
            <a:r>
              <a:rPr lang="ru-RU" sz="800" dirty="0"/>
              <a:t>к 2025 году смертности населения </a:t>
            </a:r>
            <a:endParaRPr lang="ru-RU" sz="800" dirty="0" smtClean="0"/>
          </a:p>
          <a:p>
            <a:r>
              <a:rPr lang="ru-RU" sz="800" dirty="0" smtClean="0"/>
              <a:t>от </a:t>
            </a:r>
            <a:r>
              <a:rPr lang="ru-RU" sz="800" dirty="0"/>
              <a:t>новообразований, в том числе злокачественных:</a:t>
            </a:r>
          </a:p>
          <a:p>
            <a:r>
              <a:rPr lang="ru-RU" sz="800" dirty="0"/>
              <a:t>к 2019 году - до 196,0 на 100 тыс. населения;</a:t>
            </a:r>
          </a:p>
          <a:p>
            <a:r>
              <a:rPr lang="ru-RU" sz="800" dirty="0"/>
              <a:t>к 2020 году - до 193,7 на 100 тыс. населения;</a:t>
            </a:r>
          </a:p>
          <a:p>
            <a:r>
              <a:rPr lang="ru-RU" sz="800" dirty="0"/>
              <a:t>к 2021 году - до 185,4 на 100 тыс. населения;</a:t>
            </a:r>
          </a:p>
          <a:p>
            <a:r>
              <a:rPr lang="ru-RU" sz="800" dirty="0"/>
              <a:t>к 2022 году - до 183,8 на 100 тыс. населения;</a:t>
            </a:r>
          </a:p>
          <a:p>
            <a:r>
              <a:rPr lang="ru-RU" sz="800" dirty="0"/>
              <a:t>к 2023 году - до 182,3 на 100 тыс. населения;</a:t>
            </a:r>
          </a:p>
          <a:p>
            <a:r>
              <a:rPr lang="ru-RU" sz="800" dirty="0"/>
              <a:t>к 2024 году - до 180,7 на 100 тыс. населения;</a:t>
            </a:r>
          </a:p>
          <a:p>
            <a:r>
              <a:rPr lang="ru-RU" sz="800" dirty="0"/>
              <a:t>к 2025 году - до 179,1 на 100 тыс. </a:t>
            </a:r>
            <a:r>
              <a:rPr lang="ru-RU" sz="800" dirty="0" smtClean="0"/>
              <a:t>населения;</a:t>
            </a:r>
            <a:endParaRPr lang="ru-RU" sz="800" dirty="0"/>
          </a:p>
          <a:p>
            <a:r>
              <a:rPr lang="ru-RU" sz="800" dirty="0" smtClean="0"/>
              <a:t>5) снижение </a:t>
            </a:r>
            <a:r>
              <a:rPr lang="ru-RU" sz="800" dirty="0"/>
              <a:t>к 2025 году младенческой смертности:</a:t>
            </a:r>
          </a:p>
          <a:p>
            <a:r>
              <a:rPr lang="ru-RU" sz="800" dirty="0"/>
              <a:t>к 2019 году - до 4,8 случая на 1 000 родившихся живыми;</a:t>
            </a:r>
          </a:p>
          <a:p>
            <a:r>
              <a:rPr lang="ru-RU" sz="800" dirty="0"/>
              <a:t>к 2020 году - до 4,6 случая на 1 000 родившихся живыми;</a:t>
            </a:r>
          </a:p>
          <a:p>
            <a:r>
              <a:rPr lang="ru-RU" sz="800" dirty="0"/>
              <a:t>к 2021 году - до 4,5 случая на 1 000 родившихся живыми;</a:t>
            </a:r>
          </a:p>
          <a:p>
            <a:r>
              <a:rPr lang="ru-RU" sz="800" dirty="0"/>
              <a:t>к 2022 году - до 4,4 случая на 1 000 родившихся живыми;</a:t>
            </a:r>
          </a:p>
          <a:p>
            <a:r>
              <a:rPr lang="ru-RU" sz="800" dirty="0"/>
              <a:t>к 2023 году - до 4,3 случая на 1 000 родившихся живыми;</a:t>
            </a:r>
          </a:p>
          <a:p>
            <a:r>
              <a:rPr lang="ru-RU" sz="800" dirty="0"/>
              <a:t>к 2024 году - до 4,2 случая на 1 000 родившихся живыми;</a:t>
            </a:r>
          </a:p>
          <a:p>
            <a:r>
              <a:rPr lang="ru-RU" sz="800" dirty="0"/>
              <a:t>к 2025 году - до 4,2 случая на 1 000 родившихся </a:t>
            </a:r>
            <a:r>
              <a:rPr lang="ru-RU" sz="800" dirty="0" smtClean="0"/>
              <a:t>живыми;</a:t>
            </a:r>
            <a:endParaRPr lang="ru-RU" sz="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86995" y="383294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800" dirty="0" smtClean="0"/>
              <a:t>6) повышение </a:t>
            </a:r>
            <a:r>
              <a:rPr lang="ru-RU" sz="800" dirty="0"/>
              <a:t>к 2025 году удовлетворенности населения качеством медицинской помощи:</a:t>
            </a:r>
          </a:p>
          <a:p>
            <a:r>
              <a:rPr lang="ru-RU" sz="800" dirty="0"/>
              <a:t>к 2019 году - до 73,9 процента;</a:t>
            </a:r>
          </a:p>
          <a:p>
            <a:r>
              <a:rPr lang="ru-RU" sz="800" dirty="0"/>
              <a:t>к 2020 году - до 74,0 процента;</a:t>
            </a:r>
          </a:p>
          <a:p>
            <a:r>
              <a:rPr lang="ru-RU" sz="800" dirty="0"/>
              <a:t>к 2021 году - до 74,1 процента;</a:t>
            </a:r>
          </a:p>
          <a:p>
            <a:r>
              <a:rPr lang="ru-RU" sz="800" dirty="0"/>
              <a:t>к 2022 году - до 74,2 процента;</a:t>
            </a:r>
          </a:p>
          <a:p>
            <a:r>
              <a:rPr lang="ru-RU" sz="800" dirty="0"/>
              <a:t>к 2023 году - до 74,3 процента;</a:t>
            </a:r>
          </a:p>
          <a:p>
            <a:r>
              <a:rPr lang="ru-RU" sz="800" dirty="0"/>
              <a:t>к 2024 году - до 74,4 процента;</a:t>
            </a:r>
          </a:p>
          <a:p>
            <a:r>
              <a:rPr lang="ru-RU" sz="800" dirty="0"/>
              <a:t>к 2025 году - до 74,4 процента</a:t>
            </a:r>
          </a:p>
          <a:p>
            <a:r>
              <a:rPr lang="ru-RU" sz="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665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33317"/>
            <a:ext cx="7943850" cy="715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</a:t>
            </a:r>
            <a:b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</a:b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здравоохранения Республики Татарстан"  </a:t>
            </a:r>
            <a:endParaRPr lang="ru-RU" altLang="ru-RU" dirty="0">
              <a:solidFill>
                <a:prstClr val="black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32671"/>
              </p:ext>
            </p:extLst>
          </p:nvPr>
        </p:nvGraphicFramePr>
        <p:xfrm>
          <a:off x="542925" y="984823"/>
          <a:ext cx="8420206" cy="291406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37236"/>
                <a:gridCol w="1300592"/>
                <a:gridCol w="953727"/>
                <a:gridCol w="867470"/>
                <a:gridCol w="953727"/>
                <a:gridCol w="953727"/>
                <a:gridCol w="953727"/>
              </a:tblGrid>
              <a:tr h="4252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Целевые показатели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</a:rPr>
                        <a:t>Единица измерения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15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Смертность от всех причин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на 1000 населения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14,5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13,0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449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Смертность детей в возрасте 0 – 1 год 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1000 родившихся живыми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4,4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4,3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4,2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107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Смертность от болезней системы кровообращения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100 тыс. населения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563,5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538,2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523,2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508,4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493,5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644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Смертность от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новообразований     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(в том числе от злокачественных)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100 тыс. населения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175,8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183,8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182,3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180,7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179,1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644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Смертность от туберкулеза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100 тыс. населения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1,7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3,2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3,1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3,0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107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Ожидаемая продолжительность жизни при рождении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лет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71,28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72,16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74,06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74,55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75,03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19928" y="5766444"/>
            <a:ext cx="83690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Министерство здравоохранения Республики Татарстан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1925" y="6028053"/>
            <a:ext cx="83690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</a:t>
            </a:r>
            <a:r>
              <a:rPr lang="en-US" sz="1100" b="1" i="1" dirty="0">
                <a:solidFill>
                  <a:schemeClr val="accent6"/>
                </a:solidFill>
              </a:rPr>
              <a:t> http://minzdrav.tatarstan.ru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5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491613" y="999483"/>
            <a:ext cx="430069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200" b="1" dirty="0" smtClean="0"/>
              <a:t>Цели:</a:t>
            </a:r>
          </a:p>
          <a:p>
            <a:pPr algn="just"/>
            <a:r>
              <a:rPr lang="ru-RU" sz="1200" dirty="0" smtClean="0"/>
              <a:t>1) обеспечение </a:t>
            </a:r>
            <a:r>
              <a:rPr lang="ru-RU" sz="1200" dirty="0"/>
              <a:t>высокого качества образования в Республике Татарстан в соответствии с меняющимися запросами населения и перспективными задачами развития общества и экономики Республики Татарстан;</a:t>
            </a:r>
          </a:p>
          <a:p>
            <a:pPr algn="just"/>
            <a:r>
              <a:rPr lang="ru-RU" sz="1200" dirty="0" smtClean="0"/>
              <a:t>2) обеспечение </a:t>
            </a:r>
            <a:r>
              <a:rPr lang="ru-RU" sz="1200" dirty="0"/>
              <a:t>глобальной конкурентоспособности российского образования, вхождение Российской Федерации в число 10 ведущих стран мира по качеству общего образования;</a:t>
            </a:r>
          </a:p>
          <a:p>
            <a:pPr algn="just"/>
            <a:r>
              <a:rPr lang="ru-RU" sz="1200" dirty="0" smtClean="0"/>
              <a:t>3) воспитание </a:t>
            </a:r>
            <a:r>
              <a:rPr lang="ru-RU" sz="1200" dirty="0"/>
              <a:t>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33317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2. Государственная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программа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образования и науки Республики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b="1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649580"/>
              </p:ext>
            </p:extLst>
          </p:nvPr>
        </p:nvGraphicFramePr>
        <p:xfrm>
          <a:off x="837360" y="4164804"/>
          <a:ext cx="8058464" cy="8500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26041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8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47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59 250 988,0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030 841,7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72 782 499,3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78 707 004,0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82 879 855,0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43" y="1107497"/>
            <a:ext cx="3517368" cy="263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7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33317"/>
            <a:ext cx="7943850" cy="715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</a:t>
            </a:r>
            <a:b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</a:b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образования и науки Республики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b="1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651111"/>
              </p:ext>
            </p:extLst>
          </p:nvPr>
        </p:nvGraphicFramePr>
        <p:xfrm>
          <a:off x="566657" y="870149"/>
          <a:ext cx="8390061" cy="411569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85240"/>
                <a:gridCol w="1030121"/>
                <a:gridCol w="1043675"/>
                <a:gridCol w="1043675"/>
                <a:gridCol w="1043675"/>
                <a:gridCol w="1043675"/>
              </a:tblGrid>
              <a:tr h="566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Целевые показатели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2021 год (факт)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2022 год (план)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2023 год (прогноз)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2024 год (прогноз)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2025 год (прогноз)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3197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Отношение численности детей в возрасте от 3 до 7 лет, получающих дошкольное образование в текущем году, к сумме численности детей в возрасте от 3 до 7 лет, получающих дошкольное образование в текущем году, и численности детей в возрасте от 3 до 7 лет, находящихся в очереди на получение в текущем году дошкольного образования,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98,8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682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работников образования (учителей, воспитателей, работников ДОО), прошедших повышение квалификации и (или) профессиональную подготовку, в общей численности работников образования (учителей, воспитателей, работников ДОО),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801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Удельный вес численности высококвалифицированных работников в сфере образования в общей численности квалифицированных работников в сфере образования в регионе,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42925" y="5762219"/>
            <a:ext cx="84775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ГП: Министерство образования и науки Республики Татарстан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2924" y="6039218"/>
            <a:ext cx="83608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</a:t>
            </a:r>
            <a:r>
              <a:rPr lang="en-US" sz="1100" b="1" i="1" dirty="0">
                <a:solidFill>
                  <a:schemeClr val="accent6"/>
                </a:solidFill>
              </a:rPr>
              <a:t> http://mon.tatarstan.ru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8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886700" y="5953125"/>
            <a:ext cx="1257300" cy="904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229479"/>
              </p:ext>
            </p:extLst>
          </p:nvPr>
        </p:nvGraphicFramePr>
        <p:xfrm>
          <a:off x="559428" y="2074891"/>
          <a:ext cx="6343650" cy="4256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87" name="Image" r:id="rId3" imgW="7606080" imgH="5104440" progId="Photoshop.Image.16">
                  <p:embed/>
                </p:oleObj>
              </mc:Choice>
              <mc:Fallback>
                <p:oleObj name="Image" r:id="rId3" imgW="7606080" imgH="510444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9428" y="2074891"/>
                        <a:ext cx="6343650" cy="4256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695873" y="38173"/>
            <a:ext cx="8088112" cy="574747"/>
          </a:xfrm>
        </p:spPr>
        <p:txBody>
          <a:bodyPr/>
          <a:lstStyle/>
          <a:p>
            <a:r>
              <a:rPr lang="ru-RU" dirty="0" smtClean="0"/>
              <a:t>О Республике Татарстан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612920"/>
            <a:ext cx="85147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3"/>
                </a:solidFill>
              </a:rPr>
              <a:t>Расположение</a:t>
            </a:r>
            <a:r>
              <a:rPr lang="ru-RU" b="1" dirty="0">
                <a:solidFill>
                  <a:schemeClr val="accent3"/>
                </a:solidFill>
              </a:rPr>
              <a:t>: </a:t>
            </a:r>
            <a:r>
              <a:rPr lang="ru-RU" dirty="0"/>
              <a:t>в центре Российской Федерации, на Восточно-европейской равнине, в месте слияния рек Волги и Камы.</a:t>
            </a:r>
          </a:p>
          <a:p>
            <a:r>
              <a:rPr lang="ru-RU" b="1" dirty="0" smtClean="0">
                <a:solidFill>
                  <a:schemeClr val="accent3"/>
                </a:solidFill>
              </a:rPr>
              <a:t>Площадь</a:t>
            </a:r>
            <a:r>
              <a:rPr lang="ru-RU" dirty="0"/>
              <a:t>: </a:t>
            </a:r>
            <a:r>
              <a:rPr lang="ru-RU" dirty="0" smtClean="0"/>
              <a:t>67 836,2 </a:t>
            </a:r>
            <a:r>
              <a:rPr lang="ru-RU" dirty="0" err="1"/>
              <a:t>кв.км</a:t>
            </a:r>
            <a:r>
              <a:rPr lang="ru-RU" dirty="0"/>
              <a:t>.</a:t>
            </a:r>
          </a:p>
          <a:p>
            <a:r>
              <a:rPr lang="ru-RU" b="1" dirty="0" smtClean="0">
                <a:solidFill>
                  <a:schemeClr val="accent3"/>
                </a:solidFill>
              </a:rPr>
              <a:t>Население: </a:t>
            </a:r>
            <a:r>
              <a:rPr lang="ru-RU" dirty="0" smtClean="0"/>
              <a:t>3 882,9 тысяч </a:t>
            </a:r>
            <a:r>
              <a:rPr lang="ru-RU" dirty="0" smtClean="0"/>
              <a:t>человек*</a:t>
            </a:r>
            <a:endParaRPr lang="ru-RU" dirty="0"/>
          </a:p>
          <a:p>
            <a:r>
              <a:rPr lang="ru-RU" b="1" dirty="0">
                <a:solidFill>
                  <a:schemeClr val="accent3"/>
                </a:solidFill>
              </a:rPr>
              <a:t>Столица: </a:t>
            </a:r>
            <a:r>
              <a:rPr lang="ru-RU" dirty="0"/>
              <a:t>г. Казань (797 км. от Москвы, 1 млн. </a:t>
            </a:r>
            <a:r>
              <a:rPr lang="ru-RU" dirty="0" smtClean="0"/>
              <a:t>232 </a:t>
            </a:r>
            <a:r>
              <a:rPr lang="ru-RU" dirty="0"/>
              <a:t>тыс. человек).</a:t>
            </a:r>
          </a:p>
        </p:txBody>
      </p:sp>
      <p:pic>
        <p:nvPicPr>
          <p:cNvPr id="51202" name="Picture 2" descr="https://content.foto.my.mail.ru/inbox/y-logic/_blogs/i-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17" y="5566781"/>
            <a:ext cx="1555750" cy="101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7162800" y="2244158"/>
            <a:ext cx="1621185" cy="86409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2</a:t>
            </a: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200" b="1" dirty="0" smtClean="0">
                <a:solidFill>
                  <a:schemeClr val="tx1"/>
                </a:solidFill>
              </a:rPr>
              <a:t>Городских округа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162800" y="3262163"/>
            <a:ext cx="1621185" cy="113806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43</a:t>
            </a: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200" b="1" dirty="0" smtClean="0">
                <a:solidFill>
                  <a:schemeClr val="tx1"/>
                </a:solidFill>
              </a:rPr>
              <a:t>Муниципальных района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169719" y="4538512"/>
            <a:ext cx="1614267" cy="86409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911</a:t>
            </a: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Поселений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9252" y="6557144"/>
            <a:ext cx="85147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* - по данным Территориального органа Федеральной службы государственно статистики по Республике Татарстан 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05437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317409" y="1732481"/>
            <a:ext cx="504282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b="1" dirty="0" smtClean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Цель:  </a:t>
            </a:r>
            <a:r>
              <a:rPr lang="ru-RU" altLang="ru-RU" dirty="0" smtClean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создание эффективной адресной системы социальной поддержки и предоставления социальных услуг, а также повышение качества жизни отдельных категорий граждан</a:t>
            </a:r>
            <a:endParaRPr lang="ru-RU" altLang="ru-RU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2925" y="33317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3.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Государственная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программа</a:t>
            </a:r>
            <a:endParaRPr lang="ru-RU" altLang="ru-RU" b="1" dirty="0">
              <a:solidFill>
                <a:prstClr val="black"/>
              </a:solidFill>
            </a:endParaRPr>
          </a:p>
          <a:p>
            <a:pPr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"Социальная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поддержка граждан Республики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53" y="1316983"/>
            <a:ext cx="2398274" cy="2369849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477035"/>
              </p:ext>
            </p:extLst>
          </p:nvPr>
        </p:nvGraphicFramePr>
        <p:xfrm>
          <a:off x="763988" y="4193884"/>
          <a:ext cx="8058464" cy="934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57346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13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63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31 167 615,3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36 995 596,7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37 811 506,2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38 026 694,2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40 420 521,9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699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061050"/>
              </p:ext>
            </p:extLst>
          </p:nvPr>
        </p:nvGraphicFramePr>
        <p:xfrm>
          <a:off x="542925" y="880772"/>
          <a:ext cx="8430249" cy="372573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84529"/>
                <a:gridCol w="1117376"/>
                <a:gridCol w="1012790"/>
                <a:gridCol w="1101382"/>
                <a:gridCol w="1057086"/>
                <a:gridCol w="1057086"/>
              </a:tblGrid>
              <a:tr h="440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(факт)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год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год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 год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994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граждан, получивших социальные услуги в государственных организациях социального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обслуживания,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в общем числе граждан, имеющих право на получение социальных услуг и обратившихся за их получением в организации социального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обслуживания, 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 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 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25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Удельный вес граждан пожилого возраста и инвалидов (взрослых и детей), получивших услуги в негосударственных организациях социального обслуживания, в общей численности граждан пожилого возраста и инвалидов (взрослых и детей), получивших услуги в организациях социального обслуживания всех форм собственности, %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20,6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19,0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19,0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19,0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19,0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56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Предоставление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в полном объеме субсидий-льгот на оплату жилищно-коммунальных услуг гражданам, имеющим право, из числа обратившихся за их назначением,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30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получателей мер государственной социальной помощи на основе социального контракта, %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99,1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85,0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87,0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87,0 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87,0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542925" y="33317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"Социальная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поддержка граждан Республики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2925" y="5821543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200" b="1" i="1" dirty="0" smtClean="0">
                <a:solidFill>
                  <a:schemeClr val="accent1"/>
                </a:solidFill>
              </a:rPr>
              <a:t>труда, занятости и социальной защиты Республики </a:t>
            </a:r>
            <a:r>
              <a:rPr lang="ru-RU" sz="12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2925" y="6207008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200" b="1" i="1" dirty="0" smtClean="0">
                <a:solidFill>
                  <a:schemeClr val="accent6"/>
                </a:solidFill>
              </a:rPr>
              <a:t>программа </a:t>
            </a:r>
            <a:r>
              <a:rPr lang="ru-RU" sz="1200" b="1" i="1" dirty="0">
                <a:solidFill>
                  <a:schemeClr val="accent6"/>
                </a:solidFill>
              </a:rPr>
              <a:t>и отчеты о ходе ее реализации</a:t>
            </a:r>
            <a:r>
              <a:rPr lang="ru-RU" sz="1200" b="1" i="1" dirty="0" smtClean="0">
                <a:solidFill>
                  <a:schemeClr val="accent6"/>
                </a:solidFill>
              </a:rPr>
              <a:t>, </a:t>
            </a:r>
            <a:r>
              <a:rPr lang="ru-RU" sz="1200" b="1" i="1" dirty="0">
                <a:solidFill>
                  <a:schemeClr val="accent6"/>
                </a:solidFill>
              </a:rPr>
              <a:t>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http://</a:t>
            </a:r>
            <a:r>
              <a:rPr lang="en-US" sz="1200" b="1" i="1" dirty="0" smtClean="0">
                <a:solidFill>
                  <a:schemeClr val="accent6"/>
                </a:solidFill>
              </a:rPr>
              <a:t>mtsz.tatarstan.ru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7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98761" y="1549576"/>
            <a:ext cx="4651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00"/>
                </a:solidFill>
              </a:rPr>
              <a:t>Цель: </a:t>
            </a:r>
            <a:r>
              <a:rPr lang="ru-RU" sz="1600" dirty="0" smtClean="0"/>
              <a:t>обеспечение </a:t>
            </a:r>
            <a:r>
              <a:rPr lang="ru-RU" sz="1600" dirty="0"/>
              <a:t>населения Республики Татарстан доступным и комфортным жильем, качественными услугами жилищно-коммунального </a:t>
            </a:r>
            <a:r>
              <a:rPr lang="ru-RU" sz="1600" dirty="0" smtClean="0"/>
              <a:t>хозяйства</a:t>
            </a:r>
            <a:r>
              <a:rPr lang="ru-RU" sz="1600" dirty="0" smtClean="0">
                <a:solidFill>
                  <a:srgbClr val="000000"/>
                </a:solidFill>
              </a:rPr>
              <a:t>.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5994" y="189568"/>
            <a:ext cx="7943850" cy="740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4. Государственная </a:t>
            </a:r>
            <a:r>
              <a:rPr lang="ru-RU" b="1" dirty="0">
                <a:solidFill>
                  <a:prstClr val="black"/>
                </a:solidFill>
              </a:rPr>
              <a:t>программа </a:t>
            </a:r>
            <a:r>
              <a:rPr lang="ru-RU" b="1" dirty="0" smtClean="0">
                <a:solidFill>
                  <a:prstClr val="black"/>
                </a:solidFill>
              </a:rPr>
              <a:t>"Обеспечение качественным жильем и услугами жилищно-коммунального хозяйства населения Республики Татарстан"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88" y="1590027"/>
            <a:ext cx="2971800" cy="198120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665423"/>
              </p:ext>
            </p:extLst>
          </p:nvPr>
        </p:nvGraphicFramePr>
        <p:xfrm>
          <a:off x="763988" y="4013269"/>
          <a:ext cx="8058464" cy="9526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36032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1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31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9 615 683,0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17 833 131,0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18 904 936,8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24 206 312,2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16 555 052,3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55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36139" y="68876"/>
            <a:ext cx="7943850" cy="7406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программы </a:t>
            </a:r>
            <a:r>
              <a:rPr lang="en-US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</a:rPr>
              <a:t>"Обеспечение качественным жильем и услугами жилищно-коммунального хозяйства </a:t>
            </a:r>
          </a:p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prstClr val="black"/>
                </a:solidFill>
              </a:rPr>
              <a:t>населения Республики Татарстан"</a:t>
            </a:r>
            <a:endParaRPr lang="ru-RU" sz="1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61902"/>
              </p:ext>
            </p:extLst>
          </p:nvPr>
        </p:nvGraphicFramePr>
        <p:xfrm>
          <a:off x="547911" y="1070741"/>
          <a:ext cx="8393392" cy="532488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415452"/>
                <a:gridCol w="795588"/>
                <a:gridCol w="795588"/>
                <a:gridCol w="795588"/>
                <a:gridCol w="795588"/>
                <a:gridCol w="795588"/>
              </a:tblGrid>
              <a:tr h="296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1" u="none" strike="noStrike" dirty="0">
                          <a:effectLst/>
                        </a:rPr>
                        <a:t>Целевые показатели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1" u="none" strike="noStrike" dirty="0">
                          <a:effectLst/>
                        </a:rPr>
                        <a:t>2021 год (факт)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1" u="none" strike="noStrike" dirty="0">
                          <a:effectLst/>
                        </a:rPr>
                        <a:t>2022 год (план)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1" u="none" strike="noStrike" dirty="0">
                          <a:effectLst/>
                        </a:rPr>
                        <a:t>2023 год (прогноз)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1" u="none" strike="noStrike" dirty="0">
                          <a:effectLst/>
                        </a:rPr>
                        <a:t>2024 год (прогноз)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1" u="none" strike="noStrike" dirty="0">
                          <a:effectLst/>
                        </a:rPr>
                        <a:t>2025 год (прогноз)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331"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молодых семей, получивших жилые помещения и улучшивших жилищные условия в отчетном году в рамках подпрограммы, единиц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6331"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лиц, которые относились к категории детей-сирот и детей, оставшихся без попечения родите лей, лиц из числа детей-сирот и детей, оставшихся без попечения родителей, и которые достигли возраста 23 лет, обеспеченных благоустроенными жилыми помещениями специализированного жилищного фонда по договорам найма специализированных жилых помещений в отчетном финансовом году, человек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636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8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9012"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Объем жилищного строительства, млн. кв. м в год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2,67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2,755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2,83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2,945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3,06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6331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Ввод жилья в рамках мероприятий по стимулированию программ развития жилищного строительства субъектов Российской Федерации, млн. </a:t>
                      </a:r>
                      <a:r>
                        <a:rPr lang="ru-RU" sz="85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кв.метров</a:t>
                      </a:r>
                      <a:endParaRPr lang="ru-RU" sz="8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0,2123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0,3953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0,5668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0,731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6331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Количество квадратных метров расселенного непригодного для проживания жилищного фонда (нарастающим итогом), тыс. кв. метров 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5,43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16,04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Количество граждан, расселенных из непригодного для проживания жилищного фонда (нарастающим итогом), тыс. человек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0,31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Доля многоквартирных домов, в которых проведен капитальный ремонт от общего числа многоквартирных домов, включенных в программу на текущий год, %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350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Доля многоквартирных домов, в которых проведен ремонт отдельных конструктивных элементов, от общего числа многоквартирных домов, включенных в Перечень многоквартирных домов, в которых предусмотрено проведение работ по замене или ремонту отдельных конструктивных элементов на текущий год, %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8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Доля населения Республики Татарстан, обеспеченного качественной питьевой водой из систем централизованного водоснабжения, %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93,6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Доля городского населения Республики Татарстан, обеспеченного качественной питьевой водой из систем централизованного водоснабжения,%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96,8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96,8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96,8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96,8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350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Снижение объема отводимых в </a:t>
                      </a:r>
                      <a:r>
                        <a:rPr lang="ru-RU" sz="85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р.Волгу</a:t>
                      </a:r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загрязненных сточных вод, нарастающим итогом, </a:t>
                      </a:r>
                      <a:r>
                        <a:rPr lang="ru-RU" sz="85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куб.м</a:t>
                      </a:r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. (объем отводимых в </a:t>
                      </a:r>
                      <a:r>
                        <a:rPr lang="ru-RU" sz="85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р.Волгу</a:t>
                      </a:r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загрязненных сточных вод, куб км/год).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0,1348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0,11348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0,1348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0,04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Прирост мощности очистных сооружений, обеспечивающих нормативную очистку сточных вод, нарастающим итогом, </a:t>
                      </a:r>
                      <a:r>
                        <a:rPr lang="ru-RU" sz="85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куб.км</a:t>
                      </a:r>
                      <a:endParaRPr lang="ru-RU" sz="8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0,0552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0,0552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0,0552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0,15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8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Удельный   расход  холодной    воды в многоквартирных домах (в расчете на 1 жителя), </a:t>
                      </a:r>
                      <a:r>
                        <a:rPr lang="ru-RU" sz="8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куб.метров</a:t>
                      </a:r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/человека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35,4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Удельный вес потерь тепловой энергии в общем количестве поданного в сеть тепла, %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Уровень износа коммунальной инфраструктуры, %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46,0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45,9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45,8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45,7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45,6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площади жилищного фонда, обеспеченного всеми видами благоустройства, в общей площади жилищного фонда Республики Татарстан, %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83,6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84,3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85,0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85,7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86,4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289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36139" y="68876"/>
            <a:ext cx="7943850" cy="7406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программы </a:t>
            </a:r>
            <a:r>
              <a:rPr lang="en-US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</a:rPr>
              <a:t>"Обеспечение качественным жильем и услугами жилищно-коммунального хозяйства </a:t>
            </a:r>
          </a:p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prstClr val="black"/>
                </a:solidFill>
              </a:rPr>
              <a:t>населения Республики </a:t>
            </a:r>
            <a:r>
              <a:rPr lang="ru-RU" sz="1400" b="1" dirty="0">
                <a:solidFill>
                  <a:prstClr val="black"/>
                </a:solidFill>
              </a:rPr>
              <a:t>Татарстан " </a:t>
            </a:r>
            <a:r>
              <a:rPr lang="ru-RU" sz="1400" b="1" dirty="0" smtClean="0">
                <a:solidFill>
                  <a:prstClr val="black"/>
                </a:solidFill>
              </a:rPr>
              <a:t>(окончание)</a:t>
            </a:r>
            <a:endParaRPr lang="ru-RU" sz="1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557300"/>
              </p:ext>
            </p:extLst>
          </p:nvPr>
        </p:nvGraphicFramePr>
        <p:xfrm>
          <a:off x="547911" y="1070741"/>
          <a:ext cx="8393392" cy="290118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415452"/>
                <a:gridCol w="795588"/>
                <a:gridCol w="795588"/>
                <a:gridCol w="795588"/>
                <a:gridCol w="795588"/>
                <a:gridCol w="795588"/>
              </a:tblGrid>
              <a:tr h="296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Целевые показатели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2021 год (факт)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2022 год (план)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2023 год (прогноз)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2024 год (прогноз)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2025 год (прогноз)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Общая площадь жилых помещений, приходящаяся в среднем на 1 жителя Республики Татарстан,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кв.метров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28,4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28,8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29,3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29,7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30,2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фактически сданных объектов от графика производства работ по программам капитальных вложений (без учета строительства и реконструкции дорог), %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семей, улучшивших жилищные условия, тыс. семей,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тыс.семей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109,7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113,3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116,5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132,3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135,7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многодетных семей, получивших жилые помещения и улучшивших жилищные условия в отчетном году, в общем числе многодетных семей, состоящих на учете в качестве нуждающихся в жилых помещениях, %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устраненных нарушений и нарушений, по устранению которых  Государственной жилищной инспекцией Республики Татарстан приняты меры, от общего числа выявленных нарушений, %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37817" y="5760213"/>
            <a:ext cx="83560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100" b="1" i="1" dirty="0" smtClean="0">
                <a:solidFill>
                  <a:schemeClr val="accent1"/>
                </a:solidFill>
              </a:rPr>
              <a:t>строительства, архитектуры и жилищно-коммунального хозяйства Республики Татарстан </a:t>
            </a:r>
            <a:endParaRPr lang="ru-RU" sz="1100" b="1" i="1" dirty="0">
              <a:solidFill>
                <a:schemeClr val="tx2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37817" y="6191100"/>
            <a:ext cx="7987454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http://minstroy.tatarstan.ru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54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99992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5. </a:t>
            </a:r>
            <a:r>
              <a:rPr lang="ru-RU" b="1" dirty="0">
                <a:solidFill>
                  <a:prstClr val="black"/>
                </a:solidFill>
              </a:rPr>
              <a:t>Государственная программа </a:t>
            </a:r>
            <a:r>
              <a:rPr lang="ru-RU" b="1" dirty="0" smtClean="0">
                <a:solidFill>
                  <a:prstClr val="black"/>
                </a:solidFill>
              </a:rPr>
              <a:t>"Содействие </a:t>
            </a:r>
            <a:r>
              <a:rPr lang="ru-RU" b="1" dirty="0">
                <a:solidFill>
                  <a:prstClr val="black"/>
                </a:solidFill>
              </a:rPr>
              <a:t>занятости населения Республики </a:t>
            </a:r>
            <a:r>
              <a:rPr lang="ru-RU" b="1" dirty="0" smtClean="0">
                <a:solidFill>
                  <a:prstClr val="black"/>
                </a:solidFill>
              </a:rPr>
              <a:t>Татарстан"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61952" y="1589938"/>
            <a:ext cx="41507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00"/>
                </a:solidFill>
              </a:rPr>
              <a:t>Цель: 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ru-RU" sz="1600" dirty="0" smtClean="0">
                <a:solidFill>
                  <a:srgbClr val="000000"/>
                </a:solidFill>
              </a:rPr>
              <a:t>содействие </a:t>
            </a:r>
            <a:r>
              <a:rPr lang="ru-RU" sz="1600" dirty="0">
                <a:solidFill>
                  <a:srgbClr val="000000"/>
                </a:solidFill>
              </a:rPr>
              <a:t>реализации прав граждан на полную, продуктивную занятость, а также обеспечение кадрами экономики Республики Татарстан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97282" name="Picture 2" descr="http://www.dcz.gov.ua/img/announcephoto?announceId=413675&amp;imageType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91" y="961539"/>
            <a:ext cx="3570821" cy="218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375483"/>
              </p:ext>
            </p:extLst>
          </p:nvPr>
        </p:nvGraphicFramePr>
        <p:xfrm>
          <a:off x="723743" y="3495110"/>
          <a:ext cx="8058464" cy="819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300814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0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год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(факт)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2022год 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 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год 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год 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00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2 239 716,6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2 373 561,4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3 515 889,5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2 411 601,9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2 454 527,5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148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113704"/>
            <a:ext cx="7943850" cy="715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b="1" dirty="0" smtClean="0">
                <a:solidFill>
                  <a:prstClr val="black"/>
                </a:solidFill>
              </a:rPr>
              <a:t>"Содействие </a:t>
            </a:r>
            <a:r>
              <a:rPr lang="ru-RU" b="1" dirty="0">
                <a:solidFill>
                  <a:prstClr val="black"/>
                </a:solidFill>
              </a:rPr>
              <a:t>занятости населения Республики </a:t>
            </a:r>
            <a:r>
              <a:rPr lang="ru-RU" b="1" dirty="0" smtClean="0">
                <a:solidFill>
                  <a:prstClr val="black"/>
                </a:solidFill>
              </a:rPr>
              <a:t>Татарстан"</a:t>
            </a:r>
            <a:endParaRPr lang="ru-RU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150960"/>
              </p:ext>
            </p:extLst>
          </p:nvPr>
        </p:nvGraphicFramePr>
        <p:xfrm>
          <a:off x="602512" y="961962"/>
          <a:ext cx="8382000" cy="436014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998580"/>
                <a:gridCol w="876684"/>
                <a:gridCol w="876684"/>
                <a:gridCol w="876684"/>
                <a:gridCol w="876684"/>
                <a:gridCol w="876684"/>
              </a:tblGrid>
              <a:tr h="4345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</a:t>
                      </a:r>
                      <a:b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(факт)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год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год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 год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2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Уровень общей безработицы в среднем за год (по методологии Международной организации труда (далее - МОТ)), процентов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3,65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4,5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3,3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3,3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3,3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Уровень регистрируемой безработицы на конец года, процентов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1,2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4,6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0,6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0,6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0,6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80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Коэффициент напряженности на рынке труда на конец года, человек/вакансию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0,7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2,1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0,4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0,4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0,4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Доля выпускников профессиональных образовательных организаций, трудоустроившихся в первый год после окончания обучения, в общей численности выпускников указанных организаций, процентов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78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78,5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79,0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82,0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82,0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доля выпускников образовательных организаций высшего образования, трудоустроившихся в первый год после окончания обучения, в общей численности выпускников указанных организаций, процентов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65,0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65,0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65,0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65,0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65,0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Число пострадавших на производстве из расчета на 1 000 работающих, человек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0,81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0,79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0,77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0,75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0,75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3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Доля молодежи в возрасте от 16 до 29 лет в составе безработных граждан, процентов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18,5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18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17,5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17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16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15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Доля выпускников профессиональных образовательных организаций и образовательных организаций высшего образования, обучавшихся за счет бюджетных ассигнований федерального бюджета и бюджета Республики Татарстан, в составе безработных, процентов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2,0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2,0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2,0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2,0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2,0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75807" y="5912186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ГП: Министерство труда, занятости и социальной защиты </a:t>
            </a:r>
            <a:r>
              <a:rPr lang="en-US" sz="1200" b="1" i="1" dirty="0" smtClean="0">
                <a:solidFill>
                  <a:schemeClr val="accent1"/>
                </a:solidFill>
              </a:rPr>
              <a:t/>
            </a:r>
            <a:br>
              <a:rPr lang="en-US" sz="1200" b="1" i="1" dirty="0" smtClean="0">
                <a:solidFill>
                  <a:schemeClr val="accent1"/>
                </a:solidFill>
              </a:rPr>
            </a:br>
            <a:r>
              <a:rPr lang="ru-RU" sz="1200" b="1" i="1" dirty="0" smtClean="0">
                <a:solidFill>
                  <a:schemeClr val="accent1"/>
                </a:solidFill>
              </a:rPr>
              <a:t>Республики </a:t>
            </a:r>
            <a:r>
              <a:rPr lang="ru-RU" sz="12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5807" y="6276369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</a:t>
            </a:r>
            <a:r>
              <a:rPr lang="ru-RU" sz="1200" b="1" i="1" dirty="0" smtClean="0">
                <a:solidFill>
                  <a:schemeClr val="accent6"/>
                </a:solidFill>
              </a:rPr>
              <a:t>ходе ее </a:t>
            </a:r>
            <a:r>
              <a:rPr lang="ru-RU" sz="1200" b="1" i="1" dirty="0">
                <a:solidFill>
                  <a:schemeClr val="accent6"/>
                </a:solidFill>
              </a:rPr>
              <a:t>реализации, 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http://</a:t>
            </a:r>
            <a:r>
              <a:rPr lang="en-US" sz="1200" b="1" i="1" dirty="0" smtClean="0">
                <a:solidFill>
                  <a:schemeClr val="accent6"/>
                </a:solidFill>
              </a:rPr>
              <a:t>mtsz.tatarstan.ru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4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258983" y="1803804"/>
            <a:ext cx="466395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повышение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качества и результативности противодействия преступности, охраны общественного порядка и обеспечения общественной безопасности в Республике 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</a:t>
            </a:r>
            <a:endParaRPr lang="ru-RU" altLang="ru-RU" sz="1600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33317"/>
            <a:ext cx="7943850" cy="10215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6.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Государственная программа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"Обеспечение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общественного порядка и противодействие преступности </a:t>
            </a:r>
            <a:endParaRPr lang="ru-RU" altLang="ru-RU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в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Республике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b="1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pic>
        <p:nvPicPr>
          <p:cNvPr id="98306" name="Picture 2" descr="http://izhevsk-news.net/img/20140827/571a607215808ec62cb4fee47aca09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6" y="1313868"/>
            <a:ext cx="3224636" cy="230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844867"/>
              </p:ext>
            </p:extLst>
          </p:nvPr>
        </p:nvGraphicFramePr>
        <p:xfrm>
          <a:off x="778199" y="3940548"/>
          <a:ext cx="8058464" cy="8280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81652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6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3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2 978 696,2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4 113 732,3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2 747 612,5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2 719 196,6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2 722 599,1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825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33317"/>
            <a:ext cx="7943850" cy="10215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"Обеспечение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общественного порядка и противодействие преступности </a:t>
            </a:r>
            <a:endParaRPr lang="ru-RU" altLang="ru-RU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в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Республике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b="1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109371"/>
              </p:ext>
            </p:extLst>
          </p:nvPr>
        </p:nvGraphicFramePr>
        <p:xfrm>
          <a:off x="542925" y="1406214"/>
          <a:ext cx="8453435" cy="250448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509624"/>
                <a:gridCol w="817636"/>
                <a:gridCol w="1025235"/>
                <a:gridCol w="1025235"/>
                <a:gridCol w="1025235"/>
                <a:gridCol w="1025235"/>
                <a:gridCol w="1025235"/>
              </a:tblGrid>
              <a:tr h="5678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показатели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914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Количество преступлений, совершенных на 100 тыс. населения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Единиц на 100 человек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1 333,6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1293,0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1292,0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1291,0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1290,0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5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Число лиц, погибших в ДТП, человек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человек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343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319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296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508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33450" algn="l"/>
                        </a:tabLst>
                        <a:defRPr/>
                      </a:pPr>
                      <a:r>
                        <a:rPr lang="ru-RU" sz="1100" dirty="0"/>
                        <a:t>Удельный вес количества потребительских споров, урегулированных в досудебном порядке</a:t>
                      </a:r>
                      <a:endParaRPr lang="ru-RU" sz="11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Удельный вес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114,5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115,5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116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116,5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95300" y="5747578"/>
            <a:ext cx="853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200" b="1" i="1" dirty="0" smtClean="0">
                <a:solidFill>
                  <a:schemeClr val="accent1"/>
                </a:solidFill>
              </a:rPr>
              <a:t>внутренних дел по Республике Татарстан</a:t>
            </a:r>
            <a:endParaRPr lang="ru-RU" sz="1200" b="1" i="1" dirty="0">
              <a:solidFill>
                <a:schemeClr val="accent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" y="5995545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</a:t>
            </a:r>
            <a:r>
              <a:rPr lang="ru-RU" sz="1200" b="1" i="1" dirty="0" smtClean="0">
                <a:solidFill>
                  <a:schemeClr val="accent6"/>
                </a:solidFill>
              </a:rPr>
              <a:t>о ходе </a:t>
            </a:r>
            <a:r>
              <a:rPr lang="ru-RU" sz="1200" b="1" i="1" dirty="0">
                <a:solidFill>
                  <a:schemeClr val="accent6"/>
                </a:solidFill>
              </a:rPr>
              <a:t>ее реализации, 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https://16.</a:t>
            </a:r>
            <a:r>
              <a:rPr lang="ru-RU" sz="1200" b="1" i="1" dirty="0" err="1">
                <a:solidFill>
                  <a:schemeClr val="accent6"/>
                </a:solidFill>
              </a:rPr>
              <a:t>мвд.рф</a:t>
            </a:r>
            <a:r>
              <a:rPr lang="ru-RU" sz="1200" b="1" i="1" dirty="0">
                <a:solidFill>
                  <a:schemeClr val="accent6"/>
                </a:solidFill>
              </a:rPr>
              <a:t>/</a:t>
            </a:r>
            <a:r>
              <a:rPr lang="en-US" sz="1200" b="1" i="1" dirty="0" err="1">
                <a:solidFill>
                  <a:schemeClr val="accent6"/>
                </a:solidFill>
              </a:rPr>
              <a:t>mvd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3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41105" y="1555722"/>
            <a:ext cx="488020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</a:rPr>
              <a:t>Цель: </a:t>
            </a:r>
            <a:r>
              <a:rPr lang="ru-RU" altLang="ru-RU" sz="1600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</a:rPr>
              <a:t>минимизация социального, экономического и экологического ущерба, наносимого населению, экономике и природной среде, от чрезвычайных ситуаций природного и техногенного характера, пожаров и происшествий на водных объектах.</a:t>
            </a:r>
            <a:endParaRPr lang="ru-RU" altLang="ru-RU" sz="160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0074" y="46106"/>
            <a:ext cx="7943850" cy="8683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7. Государственная  программа "Защита </a:t>
            </a:r>
            <a:r>
              <a:rPr lang="ru-RU" altLang="ru-RU" sz="1500" b="1" dirty="0">
                <a:solidFill>
                  <a:prstClr val="black"/>
                </a:solidFill>
                <a:ea typeface="Calibri" panose="020F0502020204030204" pitchFamily="34" charset="0"/>
              </a:rPr>
              <a:t>населения и территорий от чрезвычайных ситуаций, обеспечение пожарной безопасности и безопасности людей на водных объектах в Республике </a:t>
            </a:r>
            <a:r>
              <a:rPr lang="ru-RU" altLang="ru-RU" sz="15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</a:t>
            </a:r>
            <a:endParaRPr lang="ru-RU" altLang="ru-RU" sz="15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19" y="1339824"/>
            <a:ext cx="2768739" cy="2076554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9386"/>
              </p:ext>
            </p:extLst>
          </p:nvPr>
        </p:nvGraphicFramePr>
        <p:xfrm>
          <a:off x="752319" y="3833449"/>
          <a:ext cx="8058464" cy="8481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64400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3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100" b="1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45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1 382 661,5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611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796,4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1 593 881,3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1 617 099,7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1 674 896,9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83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Основные показатели социально-экономического </a:t>
            </a:r>
            <a:r>
              <a:rPr lang="ru-RU" dirty="0" smtClean="0"/>
              <a:t>развития Республики Татарстан</a:t>
            </a:r>
            <a:endParaRPr lang="ru-RU" sz="19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485295"/>
              </p:ext>
            </p:extLst>
          </p:nvPr>
        </p:nvGraphicFramePr>
        <p:xfrm>
          <a:off x="615278" y="651227"/>
          <a:ext cx="8256790" cy="567727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812885"/>
                <a:gridCol w="1288781"/>
                <a:gridCol w="1288781"/>
                <a:gridCol w="1288781"/>
                <a:gridCol w="1288781"/>
                <a:gridCol w="1288781"/>
              </a:tblGrid>
              <a:tr h="3529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Показатели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2021 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(оценка)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49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</a:rPr>
                        <a:t>Численность населения, тыс. человек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3 886,4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3 885,4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3 882,9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3 880,6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3 878,5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6586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</a:rPr>
                        <a:t>Валовый региональный продукт (ВРП), </a:t>
                      </a:r>
                      <a:r>
                        <a:rPr lang="ru-RU" sz="1300" u="none" strike="noStrike" dirty="0" smtClean="0">
                          <a:effectLst/>
                        </a:rPr>
                        <a:t>млрд рублей</a:t>
                      </a:r>
                      <a:r>
                        <a:rPr lang="ru-RU" sz="1300" u="none" strike="noStrike" dirty="0">
                          <a:effectLst/>
                        </a:rPr>
                        <a:t>*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3 354,9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3 689,3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3 869,6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4 150,3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4 416,4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9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</a:rPr>
                        <a:t>ВРП в расчете на одного жителя, тыс. рублей*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861,1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949,5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996,6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1 069,35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1 138,7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9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Инвестиции в основной капитал, млрд. рублей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683,3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747,5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782,7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834,4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897,2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9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</a:rPr>
                        <a:t>Индекс промышленного производства, %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108,5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100,2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100,7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103,5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102,4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9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</a:rPr>
                        <a:t>Сводный индекс потребительских цен, %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108,7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112,8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106,1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104,0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104,0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8233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</a:rPr>
                        <a:t>Прибыль прибыльных предприятий (организаций), </a:t>
                      </a:r>
                      <a:r>
                        <a:rPr lang="ru-RU" sz="1300" u="none" strike="noStrike" dirty="0" smtClean="0">
                          <a:effectLst/>
                        </a:rPr>
                        <a:t>млрд. </a:t>
                      </a:r>
                      <a:r>
                        <a:rPr lang="ru-RU" sz="1300" u="none" strike="noStrike" dirty="0">
                          <a:effectLst/>
                        </a:rPr>
                        <a:t>рублей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653,1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497,2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497,2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546,9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596,2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9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</a:rPr>
                        <a:t>Уровень регистрируемой безработицы, %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0,7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0,8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10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726476" y="345209"/>
            <a:ext cx="7943850" cy="8683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>
                <a:solidFill>
                  <a:prstClr val="black"/>
                </a:solidFill>
                <a:ea typeface="Calibri" panose="020F0502020204030204" pitchFamily="34" charset="0"/>
              </a:rPr>
              <a:t>Индикаторы государственной программы </a:t>
            </a:r>
            <a:r>
              <a:rPr lang="ru-RU" altLang="ru-RU" sz="15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"Защита </a:t>
            </a:r>
            <a:r>
              <a:rPr lang="ru-RU" altLang="ru-RU" sz="1500" b="1" dirty="0">
                <a:solidFill>
                  <a:prstClr val="black"/>
                </a:solidFill>
                <a:ea typeface="Calibri" panose="020F0502020204030204" pitchFamily="34" charset="0"/>
              </a:rPr>
              <a:t>населения и территорий от чрезвычайных ситуаций, обеспечение пожарной безопасности и безопасности людей на водных объектах в Республике </a:t>
            </a:r>
            <a:r>
              <a:rPr lang="ru-RU" altLang="ru-RU" sz="15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</a:t>
            </a:r>
            <a:endParaRPr lang="ru-RU" altLang="ru-RU" sz="15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024419"/>
              </p:ext>
            </p:extLst>
          </p:nvPr>
        </p:nvGraphicFramePr>
        <p:xfrm>
          <a:off x="726476" y="1482676"/>
          <a:ext cx="8065832" cy="194251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12074"/>
                <a:gridCol w="702338"/>
                <a:gridCol w="890284"/>
                <a:gridCol w="890284"/>
                <a:gridCol w="890284"/>
                <a:gridCol w="890284"/>
                <a:gridCol w="890284"/>
              </a:tblGrid>
              <a:tr h="3451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Ед.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изм.</a:t>
                      </a: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93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Уровень готовности министерства к реагированию на чрезвычайные ситуации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Среднее время прибытия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первых пожарных подразделений к месту вызова: по городу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минуты</a:t>
                      </a: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7,9</a:t>
                      </a: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7,9</a:t>
                      </a: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7,9</a:t>
                      </a: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7,9</a:t>
                      </a: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7,9</a:t>
                      </a: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Индивидуальный риск гибели на водных объектах Республики Татарстан на 100 тыс. населения </a:t>
                      </a:r>
                    </a:p>
                  </a:txBody>
                  <a:tcPr marL="56281" marR="5628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условные единицы</a:t>
                      </a: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2,4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3,4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3,35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3,32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3,31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20897" y="5617699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200" b="1" i="1" dirty="0" smtClean="0">
                <a:solidFill>
                  <a:schemeClr val="accent1"/>
                </a:solidFill>
              </a:rPr>
              <a:t>по делам гражданской обороны и чрезвычайным ситуациям Республики </a:t>
            </a:r>
            <a:r>
              <a:rPr lang="ru-RU" sz="12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0074" y="6003718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2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200" b="1" i="1" dirty="0">
                <a:solidFill>
                  <a:schemeClr val="accent6"/>
                </a:solidFill>
              </a:rPr>
              <a:t>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http://mchs.tatarstan.ru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96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858567" y="1517211"/>
            <a:ext cx="472471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</a:t>
            </a:r>
            <a:r>
              <a:rPr lang="en-US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удовлетворение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текущих и формирование новых потребностей жителей Республики Татарстан в сфере культуры, искусства и кинематографии, повышение привлекательности учреждений культуры, искусства и кинематографии для жителей и гостей республики</a:t>
            </a:r>
            <a:r>
              <a:rPr lang="en-US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195242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8. </a:t>
            </a:r>
            <a:r>
              <a:rPr lang="ru-RU" b="1" dirty="0">
                <a:solidFill>
                  <a:prstClr val="black"/>
                </a:solidFill>
              </a:rPr>
              <a:t>Государственная программа </a:t>
            </a:r>
            <a:r>
              <a:rPr lang="ru-RU" b="1" dirty="0" smtClean="0">
                <a:solidFill>
                  <a:prstClr val="black"/>
                </a:solidFill>
              </a:rPr>
              <a:t>"Развитие </a:t>
            </a:r>
            <a:r>
              <a:rPr lang="ru-RU" b="1" dirty="0">
                <a:solidFill>
                  <a:prstClr val="black"/>
                </a:solidFill>
              </a:rPr>
              <a:t>культуры </a:t>
            </a:r>
            <a:endParaRPr lang="ru-RU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b="1" dirty="0" smtClean="0">
                <a:solidFill>
                  <a:prstClr val="black"/>
                </a:solidFill>
              </a:rPr>
              <a:t>Республики Татарстан"</a:t>
            </a:r>
            <a:endParaRPr lang="ru-RU" b="1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05" y="1430689"/>
            <a:ext cx="2952750" cy="1971675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447953"/>
              </p:ext>
            </p:extLst>
          </p:nvPr>
        </p:nvGraphicFramePr>
        <p:xfrm>
          <a:off x="692029" y="3794722"/>
          <a:ext cx="8058464" cy="7806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15485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83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59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10 903 990,3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15 060 454,4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10 987 280,7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11 072 895,5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12 298 168,5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898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08420" y="289245"/>
            <a:ext cx="7943850" cy="715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b="1" dirty="0" smtClean="0">
                <a:solidFill>
                  <a:prstClr val="black"/>
                </a:solidFill>
              </a:rPr>
              <a:t>"Развитие </a:t>
            </a:r>
            <a:r>
              <a:rPr lang="ru-RU" b="1" dirty="0">
                <a:solidFill>
                  <a:prstClr val="black"/>
                </a:solidFill>
              </a:rPr>
              <a:t>культуры Республики </a:t>
            </a:r>
            <a:r>
              <a:rPr lang="ru-RU" b="1" dirty="0" smtClean="0">
                <a:solidFill>
                  <a:prstClr val="black"/>
                </a:solidFill>
              </a:rPr>
              <a:t>Татарстан"</a:t>
            </a:r>
            <a:endParaRPr lang="ru-RU" b="1" dirty="0">
              <a:solidFill>
                <a:srgbClr val="0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98049"/>
              </p:ext>
            </p:extLst>
          </p:nvPr>
        </p:nvGraphicFramePr>
        <p:xfrm>
          <a:off x="542925" y="1163160"/>
          <a:ext cx="8474840" cy="2674784"/>
        </p:xfrm>
        <a:graphic>
          <a:graphicData uri="http://schemas.openxmlformats.org/drawingml/2006/table">
            <a:tbl>
              <a:tblPr/>
              <a:tblGrid>
                <a:gridCol w="3413720"/>
                <a:gridCol w="1012224"/>
                <a:gridCol w="1012224"/>
                <a:gridCol w="1012224"/>
                <a:gridCol w="1012224"/>
                <a:gridCol w="1012224"/>
              </a:tblGrid>
              <a:tr h="3605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</a:t>
                      </a: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11" marR="7511" marT="751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053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Отношение числа посещений музеев в отчетном году к базовому году, %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145,5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152,8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161,5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169,4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177,7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0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Отношение числа выставок,</a:t>
                      </a:r>
                      <a:r>
                        <a:rPr lang="ru-RU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открытых в отчетном году, к числу выставок, открытых в предыдущем году, %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105,5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105,8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106,1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106,4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106,7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3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Средняя заполняемость залов на стационарных площадках,%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85,75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86,0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86,5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3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новых постановок в общем количестве спектаклей,%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3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общедоступных библиотек, подключенных к сети Интернет,%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3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Число зрителей концертных организаций, тыс. человек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760,0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765,0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775,0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24359" y="5857045"/>
            <a:ext cx="853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200" b="1" i="1" dirty="0" smtClean="0">
                <a:solidFill>
                  <a:schemeClr val="accent1"/>
                </a:solidFill>
              </a:rPr>
              <a:t>культуры Республики </a:t>
            </a:r>
            <a:r>
              <a:rPr lang="ru-RU" sz="12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5775" y="6173547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2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200" b="1" i="1" dirty="0">
                <a:solidFill>
                  <a:schemeClr val="accent6"/>
                </a:solidFill>
              </a:rPr>
              <a:t>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http://mincult.tatarstan.ru/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67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78664" y="1757277"/>
            <a:ext cx="457430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altLang="ru-RU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повышение </a:t>
            </a:r>
            <a:r>
              <a:rPr lang="ru-RU" altLang="ru-RU" sz="1600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уровня экологической безопасности граждан, сохранение и рациональное использование природных ресурсов Республики Татарстан</a:t>
            </a:r>
            <a:endParaRPr lang="ru-RU" altLang="ru-RU" sz="160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2756" y="154138"/>
            <a:ext cx="7880212" cy="6980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9. Государственная программа</a:t>
            </a:r>
            <a:endParaRPr lang="ru-RU" altLang="ru-RU" sz="1600" b="1" dirty="0">
              <a:solidFill>
                <a:prstClr val="black"/>
              </a:solidFill>
            </a:endParaRPr>
          </a:p>
          <a:p>
            <a:pPr algn="ctr">
              <a:lnSpc>
                <a:spcPts val="1400"/>
              </a:lnSpc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"Охрана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окружающей среды, воспроизводство и использование природных ресурсов Республики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6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139273"/>
              </p:ext>
            </p:extLst>
          </p:nvPr>
        </p:nvGraphicFramePr>
        <p:xfrm>
          <a:off x="692029" y="3796099"/>
          <a:ext cx="8058464" cy="8768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310376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8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7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2 667 859,6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5 737 640,8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3 419 082,3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3 476 981,8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740 186,0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29" y="1117739"/>
            <a:ext cx="3048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7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09118" y="72033"/>
            <a:ext cx="7943850" cy="6980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endParaRPr lang="ru-RU" altLang="ru-RU" sz="14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"Охрана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окружающей среды, воспроизводство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природных ресурсов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355369"/>
              </p:ext>
            </p:extLst>
          </p:nvPr>
        </p:nvGraphicFramePr>
        <p:xfrm>
          <a:off x="509118" y="903446"/>
          <a:ext cx="8514303" cy="5472699"/>
        </p:xfrm>
        <a:graphic>
          <a:graphicData uri="http://schemas.openxmlformats.org/drawingml/2006/table">
            <a:tbl>
              <a:tblPr/>
              <a:tblGrid>
                <a:gridCol w="5290978"/>
                <a:gridCol w="644665"/>
                <a:gridCol w="644665"/>
                <a:gridCol w="644665"/>
                <a:gridCol w="619334"/>
                <a:gridCol w="669996"/>
              </a:tblGrid>
              <a:tr h="2911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 (факт)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 (план)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 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муниципальных районов (городских округов), охваченных территориальной системой наблюдения за состоянием окружающей среды, единиц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подтвержденности прогнозов и предупреждений о неблагоприятных явлениях (тенденциях), связанных с состоянием окружающей среды, ее загрязнением, процентов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93-95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93-95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93-95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крупных городов Республики Татарстан, охваченных сводными расчетами загрязнения атмосферного воздуха, единиц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разработанных и введенных в действие региональных нормативов качества окружающей среды, единиц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24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размещенных в открытом доступе подсистем </a:t>
                      </a:r>
                      <a:r>
                        <a:rPr lang="ru-RU" sz="1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ГИС </a:t>
                      </a:r>
                      <a:r>
                        <a:rPr lang="ru-RU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"Экологическая карта Республики Татарстан" от их общего количества, процентов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38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42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населения от общего числа жителей республики, принимающего участие в природоохранных, эколого-просветительских мероприятиях, процентов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34,7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35,4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35,7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целевых материалов по экологической тематике, размещенных в печатных, электронных средствах массовой информации и транслируемых на городских, республиканских каналах, единиц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930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935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940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945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950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населения, охваченного услугой по обращению с ТКО, процентов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действующих пунктов приема утильсырья (вторичных ресурсов), штук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ТКО, термически обезвреженных с генерацией электрической и (или) тепловой энергии, от общего количества образовавшихся ТКО, процентов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63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контейнерных площадок, оборудованных для осуществления раздельного накопления и сбора ТКО, процентов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24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Доля направленных на захоронение твердых коммунальных отходов, в том числе прошедших обработку (сортировку), в общей массе образованных твердых коммунальных отходов, процентов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91,4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99,1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99,1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99,1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99,1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70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ТКО, направленных на обработку (сортировку), в общей массе образованных твердых коммунальных отходов, процентов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26,7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65,8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70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Доля направленных на утилизацию отходов, выделенных в результате раздельного накопления и обработки (сортировки) твердых коммунальных отходов, в общей массе образованных твердых коммунальных отходов, процентов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8,4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32,1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526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09118" y="72033"/>
            <a:ext cx="7943850" cy="6980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endParaRPr lang="ru-RU" altLang="ru-RU" sz="14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"Охрана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окружающей среды, воспроизводство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природных ресурсов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(продолжение)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307074"/>
              </p:ext>
            </p:extLst>
          </p:nvPr>
        </p:nvGraphicFramePr>
        <p:xfrm>
          <a:off x="499070" y="851414"/>
          <a:ext cx="8544443" cy="5406902"/>
        </p:xfrm>
        <a:graphic>
          <a:graphicData uri="http://schemas.openxmlformats.org/drawingml/2006/table">
            <a:tbl>
              <a:tblPr/>
              <a:tblGrid>
                <a:gridCol w="5309708"/>
                <a:gridCol w="646947"/>
                <a:gridCol w="646947"/>
                <a:gridCol w="646947"/>
                <a:gridCol w="646947"/>
                <a:gridCol w="646947"/>
              </a:tblGrid>
              <a:tr h="250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 (факт)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 (план)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 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99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импорта оборудования для обработки и утилизации твердых коммунальных отходов, процентов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38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37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36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36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99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разработанных электронных моделей, штук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9942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Доля разработанных электронных моделей, процентов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99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</a:t>
                      </a:r>
                      <a:r>
                        <a:rPr lang="ru-RU" sz="10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л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иквидированных наиболее опасные объекты накопленного экологического вреда, нарастающим итогом, штук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88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Количество ликвидированных несанкционированных свалок в границах городов, единиц</a:t>
                      </a: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9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Численность населения, качество жизни которого улучшится в связи с ликвидацией наиболее опасных объектов накопленного вреда окружающей среде, в том числе находящихся в собственности Российской Федерации, тыс.человек</a:t>
                      </a: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95,9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95,9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95,9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95,9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95,9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38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Численность населения, качество жизни которого улучшится в связи с ликвидацией несанкционированных свалок в границах городов, тыс. человек</a:t>
                      </a: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809,2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809,2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809,2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1 152,14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1 152,14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65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Количество ликвидированных объектов накопленного экологического вреда, представляющих угрозу р.Волге, единиц</a:t>
                      </a: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38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Соотношение количества обработанных отчетов по операциям с единицами учета радиоактивных веществ и радиоактивных отходов и общего количества поступивших, процентов</a:t>
                      </a: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71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Отношение количества муниципальных районов Республики Татарстан, охваченных мониторингом опасных экзогенных геологических процессов, к количеству муниципальных районов Республики Татарстан, подверженных негативному влиянию опасных экзогенных геологических процессов, процентов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37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38,5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38,8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39,2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38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Соотношение площади территории, охваченной новыми данными геологических, гидрогеологических и </a:t>
                      </a:r>
                      <a:r>
                        <a:rPr lang="ru-RU" sz="1000" dirty="0" err="1">
                          <a:effectLst/>
                          <a:latin typeface="Arial"/>
                          <a:ea typeface="Calibri"/>
                          <a:cs typeface="Times New Roman"/>
                        </a:rPr>
                        <a:t>геоэкологических</a:t>
                      </a:r>
                      <a:r>
                        <a:rPr lang="ru-RU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исследований, к общей площади территории Республики Татарстан, процентов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26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27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28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28,5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71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Отношение количества муниципальных районов Республики Татарстан, охваченных ревизией водозаборных скважин, к общему количеству муниципальных районов Республики Татарстан, процентов</a:t>
                      </a: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28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71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выпусков журнала "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Георесурсы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", в которых размещены научные статьи, выпусков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1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09118" y="72033"/>
            <a:ext cx="7943850" cy="6980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программы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"Охрана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окружающей среды, воспроизводство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природных ресурсов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(продолжение)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116226"/>
              </p:ext>
            </p:extLst>
          </p:nvPr>
        </p:nvGraphicFramePr>
        <p:xfrm>
          <a:off x="509118" y="938709"/>
          <a:ext cx="8523722" cy="5408184"/>
        </p:xfrm>
        <a:graphic>
          <a:graphicData uri="http://schemas.openxmlformats.org/drawingml/2006/table">
            <a:tbl>
              <a:tblPr/>
              <a:tblGrid>
                <a:gridCol w="5288987"/>
                <a:gridCol w="646947"/>
                <a:gridCol w="646947"/>
                <a:gridCol w="646947"/>
                <a:gridCol w="646947"/>
                <a:gridCol w="646947"/>
              </a:tblGrid>
              <a:tr h="1105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 (факт)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 (план)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 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38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Соотношение площади территории, охваченной мониторингом геологической среды, и общей площади территории Республики Татарстан, процентов</a:t>
                      </a: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47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47,5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48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48,2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48,4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38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Соотношение утвержденных запасов подземных вод и их прогнозных ресурсов, процентов</a:t>
                      </a: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41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41,5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42,5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43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43,5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48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Соотношение выполненных в срок мероприятий государственного задания, по которым установлен контрольный срок исполнения, и общего объема мероприятий государственного задания, процентов</a:t>
                      </a: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27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Соотношение количества отборов проб и наблюдений за компонентами природной среды и общего количества отборов проб и наблюдений, утвержденных в рамках государственного задания, процентов</a:t>
                      </a: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98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95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95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95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95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8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Количество крупных городов Республики Татарстан, охваченных сводными расчетами загрязнения атмосферного воздуха, единиц</a:t>
                      </a: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27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Доля водозаборных сооружений, оснащенных системами учета воды, в общем количестве водозаборных сооружений, процентов</a:t>
                      </a: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96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96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96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96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97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38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Доля водопользователей, осуществляющих использование водных объектов на основании предоставленных в установленном порядке прав пользования, в общем количестве пользователей, осуществление водопользования которыми предусматривает приобретение прав пользования водными объектами, процентов</a:t>
                      </a: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27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Соотношение величины фактического поступления в бюджетную систему Российской Федерации сумм платы за пользование водными объектами и утвержденных плановых значениях сумм платы за пользование водными объектами, находящимися в федеральной собственности, процентов</a:t>
                      </a: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113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94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94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94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94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27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Доля населения, проживающего на подверженных негативному воздействию вод территориях, защищенного в результате проведения мероприятий по повышению защищенности от негативного воздействия вод, в общем количестве населения, проживающего на таких территориях, процентов</a:t>
                      </a: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81,7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81,9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83,3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83,9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83,9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27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Протяженность расчищенных участков русел рек, км</a:t>
                      </a: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11,2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14,3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21,3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21,3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21,3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27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Количество населения, улучшившего экологические условия проживания вблизи водных объектов, </a:t>
                      </a:r>
                      <a:r>
                        <a:rPr lang="ru-RU" sz="9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млн.человек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0,0017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0,0166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0,0192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0,0192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0,0192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27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Протяженность очищенной прибрежной полосы водных объектов, </a:t>
                      </a:r>
                      <a:r>
                        <a:rPr lang="ru-RU" sz="9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тыс.километров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12,2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24,2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36,2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48,2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48,2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38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Количество населения, вовлеченного в мероприятия по очистке берегов водных объектов, </a:t>
                      </a:r>
                      <a:r>
                        <a:rPr lang="ru-RU" sz="9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млн.человек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0,3861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0,6861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0,9861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1,2861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1,2861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0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Протяженность новых и реконструированных сооружений инженерной защиты и </a:t>
                      </a:r>
                      <a:r>
                        <a:rPr lang="ru-RU" sz="9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берегоукрепле-ния</a:t>
                      </a: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км</a:t>
                      </a: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23,25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23,25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23,83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23,83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23,83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126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80568" y="72033"/>
            <a:ext cx="7943850" cy="6980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</a:t>
            </a:r>
            <a:endParaRPr lang="ru-RU" altLang="ru-RU" sz="14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"Охрана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окружающей среды, воспроизводство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природных ресурсов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(продолжение)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736845"/>
              </p:ext>
            </p:extLst>
          </p:nvPr>
        </p:nvGraphicFramePr>
        <p:xfrm>
          <a:off x="542261" y="872822"/>
          <a:ext cx="8325293" cy="5629296"/>
        </p:xfrm>
        <a:graphic>
          <a:graphicData uri="http://schemas.openxmlformats.org/drawingml/2006/table">
            <a:tbl>
              <a:tblPr/>
              <a:tblGrid>
                <a:gridCol w="5116667"/>
                <a:gridCol w="571752"/>
                <a:gridCol w="712381"/>
                <a:gridCol w="648587"/>
                <a:gridCol w="659218"/>
                <a:gridCol w="616688"/>
              </a:tblGrid>
              <a:tr h="266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 (факт)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 (план)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 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6660">
                <a:tc>
                  <a:txBody>
                    <a:bodyPr/>
                    <a:lstStyle/>
                    <a:p>
                      <a:r>
                        <a:rPr lang="ru-RU" sz="900" dirty="0"/>
                        <a:t>Доля площади охотничьих угодий, на которых проведены биотехнические мероприятия, в общей площади охотничьих угодий, процентов</a:t>
                      </a: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66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Площадь акватории водных объектов Республики Татарстан, очищенной от брошенных орудий лова (вылова), кв. километров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900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878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878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878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878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66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Соотношение количества зарегистрированных обращений в области охраны окружающей среды при планировании хозяйственной и иной деятельности, территориального планирования и государственной экологической экспертизы и количества подготовленных согласований и проведенных государственных экологических экспертиз, процентов</a:t>
                      </a: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66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автотранспортных средств с повышенным содержанием загрязняющих веществ в отработавших газах в общем количестве проверенных автомобилей,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2,8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7,0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6,9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6,8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6,7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53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загрязненных (без очистки) сточных вод в общем объеме водоотведения,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11,4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11,3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11,2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11,1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11,0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3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нормативно очищенных сточных вод в общем объеме сточных вод,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18,2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18,6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19,0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19,0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19,0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4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Качество окружающей среды,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116,04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106,3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104,2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108,3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108,3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60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рекультивируемых земель,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45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45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46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46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47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89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устраненных нарушений из числа выявленных нарушений в сфере природопользования и охраны окружающей среды, процентов (показатель группы В.2.5)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97,2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96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96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96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96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04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взысканных средств от наложенных штрафов, процентов (показатель группы В.3.1.37)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74,2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70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70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70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70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3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поступивших заявок в государственную информационную систему "Народный контроль", которым присвоен статус "Заявка решена",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72,84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&gt;= 50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&gt;= 50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&gt;= 50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&gt;= 50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Наличие уведомлений со статусом "Выполнено несвоевременно" в государственной информационной системе "Народный контроль", единиц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49786" marR="49786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Снижение доли загрязненных земельных участков в результате несанкционированного размещения отходов производства и потребления по отношению к предыдущему году, процентов (показатель группы А.3)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21,5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18,5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18,0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Сокращение количества выявленных нарушений обязательных требований в области охраны окружающей среды, единиц (показатель группы В.3.2.2)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4 465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4 145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3 730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3 357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3 021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предупреждений в общем количестве административных наказаний, процентов (показатель В.3.2.9)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39,6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Формирование плана проверок на очередной год с учетом риск-ориентированного подхода, да/нет (показатель группы В.3.1.2)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да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да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да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да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да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Снижение количества фактов безлицензионной добычи общераспространенных полезных ископаемых на участках недр местного значения на территории Республики Татарстан, единиц (показатель группы А.3)</a:t>
                      </a: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61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57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53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Доля устраненных нарушений из числа выявленных нарушений в области использования и охраны недр, процентов (показатель группы В.2.5)</a:t>
                      </a: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96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96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96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96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157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69984782"/>
              </p:ext>
            </p:extLst>
          </p:nvPr>
        </p:nvGraphicFramePr>
        <p:xfrm>
          <a:off x="552892" y="868720"/>
          <a:ext cx="8299894" cy="5409373"/>
        </p:xfrm>
        <a:graphic>
          <a:graphicData uri="http://schemas.openxmlformats.org/drawingml/2006/table">
            <a:tbl>
              <a:tblPr/>
              <a:tblGrid>
                <a:gridCol w="5099494"/>
                <a:gridCol w="563526"/>
                <a:gridCol w="712381"/>
                <a:gridCol w="648587"/>
                <a:gridCol w="659218"/>
                <a:gridCol w="616688"/>
              </a:tblGrid>
              <a:tr h="266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 (факт)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 (план)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89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Соотношение количества исследованных проб и общего количества проб, заявленных для отбора при реализации регионального государственного экологического контроля (надзора) и других природоохранных мероприятий, процентов</a:t>
                      </a: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89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Соотношение количества отчетов о результатах геолого-разведочных работ и количества проведенных государственных экспертиз, процентов</a:t>
                      </a: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76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Соотношение фактического объема эксплуатационного бурения нефтяных скважин к запланированному, процентов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Соотношение фактического объема поисково-разведочного бурения нефтяных скважин к запланированному, процентов</a:t>
                      </a: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Соотношение количества выданных лицензий к количеству рассмотренных заявлений на получение права пользования недрами с целью геологического изучения, разведки и добычи полезных ископаемых, процентов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96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96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96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96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96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Соотношение количества удовлетворенных заявок на предоставление геологической информации к общему  количеству обращений, процентов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99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Ежегодный утвержденный баланс запасов общераспространенных полезных ископаемых Республики Татарстан, балансов</a:t>
                      </a: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41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Соотношение величины фактического поступления в бюджет Республики Татарстан разовых платежей за пользование недрами при наступлении определенных событий, оговоренных в лицензии, при пользовании недрами на территории Российской Федерации по участкам недр, содержащим общераспространенные полезные ископаемые, или участкам недр местного значения к утвержденным плановым значениям,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99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Уровень удовлетворенности качеством государственных услуг, процентов</a:t>
                      </a: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96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выполненных Министерством экологии и природных ресурсов Республики Татарстан в установленные контрольные сроки поручений Президента Республики Татарстан, Премьер-министра Республики Татарстан, Руководителя Аппарата Президента Республики Татарстан, заместителей Премьер-министра Республики Татарстан в общем объеме поручений, для которых указанными лицами установлен срок выполнения,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94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выполненных Министерством экологии и природных ресурсов Республики Татарстан в установленные контрольные сроки поручений Президента Республики Татарстан, Премьер-министра Республики Татарстан, Руководителя Аппарата Президента Республики Татарстан, заместителей Премьер-министра Республики Татарстан по рассмотрению обращений граждан в общем объеме поручений по рассмотрению обращений граждан, для которых указанными лицами установлен срок выполнения,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552892" y="46038"/>
            <a:ext cx="8049569" cy="6980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400"/>
              </a:lnSpc>
              <a:spcBef>
                <a:spcPts val="0"/>
              </a:spcBef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</a:t>
            </a:r>
            <a:endParaRPr lang="ru-RU" altLang="ru-RU" sz="14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  <a:spcBef>
                <a:spcPts val="0"/>
              </a:spcBef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"Охрана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окружающей среды, воспроизводство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  <a:spcBef>
                <a:spcPts val="0"/>
              </a:spcBef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природных ресурсов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(продолжение)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4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40069065"/>
              </p:ext>
            </p:extLst>
          </p:nvPr>
        </p:nvGraphicFramePr>
        <p:xfrm>
          <a:off x="517788" y="865668"/>
          <a:ext cx="8299894" cy="4464112"/>
        </p:xfrm>
        <a:graphic>
          <a:graphicData uri="http://schemas.openxmlformats.org/drawingml/2006/table">
            <a:tbl>
              <a:tblPr/>
              <a:tblGrid>
                <a:gridCol w="5099494"/>
                <a:gridCol w="563526"/>
                <a:gridCol w="712381"/>
                <a:gridCol w="648587"/>
                <a:gridCol w="659218"/>
                <a:gridCol w="616688"/>
              </a:tblGrid>
              <a:tr h="266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  <a:r>
                        <a:rPr lang="ru-RU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 (план)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 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66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выполненных Министерством экологии и природных ресурсов Республики Татарстан персонифицированных поручений, в том числе своевременно обновленных отчетов в системе "Открытый Татарстан" и внесенных данных по курируемым региональным проектам в информационно-аналитическую систему Республики Татарстан по направлению "Контроль национальных проектов",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89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Доля согласованных в регламентные сроки проектов постановлений и распоряжений Кабинета Министров Республики Татарстан,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89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проектов нормативных правовых актов Кабинета Министров Республики Татарстан, разработка и издание (принятие) которых требуется в связи с изданием (принятием) законов Республики Татарстан, внесенных Министерством экологии и природных ресурсов Республики Татарстан в Кабинет Министров Республики Татарстан в установленные регламентные сроки, в общем объеме указанных нормативных правовых актов,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76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Выполнение государственных программ государственным заказчиком - координатором,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стоимости контрактов, заключенных по результатам несостоявшихся конкурентных способов закупок, в общей стоимости заключенных контрактов,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10,81</a:t>
                      </a:r>
                    </a:p>
                  </a:txBody>
                  <a:tcPr marL="37838" marR="3783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&lt;= 11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&lt;= 11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&lt;= 11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&lt;= 11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Доля закупок, размещенных у субъектов малого предпринимательства и социально ориентированных некоммерческих организаций, от совокупного годового объема закупок, процентов</a:t>
                      </a: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68,14</a:t>
                      </a:r>
                    </a:p>
                  </a:txBody>
                  <a:tcPr marL="54600" marR="546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&gt;= 30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&gt;= 30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&gt;= 30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&gt;= 30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Выполнение показателей региональных составляющих национальных проектов, процентов</a:t>
                      </a: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54600" marR="546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54600" marR="546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54600" marR="546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54600" marR="546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54600" marR="546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Выполнение Государственного заказа на управление в сфере охраны окружающей среды и природопользования, процентов</a:t>
                      </a: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54600" marR="546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54600" marR="546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54600" marR="546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54600" marR="546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54600" marR="546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Расходы консолидированного бюджета Республики Татарстан на охрану окружающей среды, воспроизводство и использование природных ресурсов в расчете на одного жителя, рублей</a:t>
                      </a: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523,52</a:t>
                      </a:r>
                    </a:p>
                  </a:txBody>
                  <a:tcPr marL="54600" marR="546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415,6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285,71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277,96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169,0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9992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Кол-во Соглашений о взаимодействии МЭПР РТ и Исполкомов по обеспечению выполнения природоохранных мероприятий за счет средств </a:t>
                      </a:r>
                      <a:r>
                        <a:rPr lang="ru-RU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муниц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. бюджетов, штук</a:t>
                      </a: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45</a:t>
                      </a:r>
                    </a:p>
                  </a:txBody>
                  <a:tcPr marL="54600" marR="546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45</a:t>
                      </a:r>
                    </a:p>
                  </a:txBody>
                  <a:tcPr marL="54600" marR="546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45</a:t>
                      </a:r>
                    </a:p>
                  </a:txBody>
                  <a:tcPr marL="54600" marR="546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45</a:t>
                      </a:r>
                    </a:p>
                  </a:txBody>
                  <a:tcPr marL="54600" marR="546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45</a:t>
                      </a:r>
                    </a:p>
                  </a:txBody>
                  <a:tcPr marL="54600" marR="546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552892" y="46038"/>
            <a:ext cx="8049569" cy="6980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400"/>
              </a:lnSpc>
              <a:spcBef>
                <a:spcPts val="0"/>
              </a:spcBef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</a:t>
            </a:r>
            <a:endParaRPr lang="ru-RU" altLang="ru-RU" sz="14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  <a:spcBef>
                <a:spcPts val="0"/>
              </a:spcBef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"Охрана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окружающей среды, воспроизводство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  <a:spcBef>
                <a:spcPts val="0"/>
              </a:spcBef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природных ресурсов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(окончание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3201" y="6165503"/>
            <a:ext cx="8369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Министерство экологии и природных ресурсов Республики Татарстан</a:t>
            </a:r>
            <a:endParaRPr lang="ru-RU" sz="1100" b="1" i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7768" y="6427113"/>
            <a:ext cx="83855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</a:t>
            </a:r>
            <a:r>
              <a:rPr lang="ru-RU" sz="1050" b="1" i="1" dirty="0">
                <a:solidFill>
                  <a:srgbClr val="FFC000"/>
                </a:solidFill>
              </a:rPr>
              <a:t>: </a:t>
            </a:r>
            <a:r>
              <a:rPr lang="en-US" sz="1050" b="1" i="1" dirty="0">
                <a:solidFill>
                  <a:schemeClr val="accent6"/>
                </a:solidFill>
              </a:rPr>
              <a:t>http://</a:t>
            </a:r>
            <a:r>
              <a:rPr lang="en-US" sz="1050" b="1" i="1" dirty="0" smtClean="0">
                <a:solidFill>
                  <a:schemeClr val="accent6"/>
                </a:solidFill>
              </a:rPr>
              <a:t>eco.tatarstan.ru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124103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52450" y="179388"/>
            <a:ext cx="8088112" cy="611187"/>
          </a:xfrm>
        </p:spPr>
        <p:txBody>
          <a:bodyPr>
            <a:noAutofit/>
          </a:bodyPr>
          <a:lstStyle/>
          <a:p>
            <a:r>
              <a:rPr lang="ru-RU" sz="1800" dirty="0"/>
              <a:t>Показатели консолидированного бюджета Республики Татарстан </a:t>
            </a:r>
          </a:p>
          <a:p>
            <a:r>
              <a:rPr lang="ru-RU" sz="1800" dirty="0"/>
              <a:t>в расчете на 1 жителя (рублей)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823394"/>
              </p:ext>
            </p:extLst>
          </p:nvPr>
        </p:nvGraphicFramePr>
        <p:xfrm>
          <a:off x="625474" y="990598"/>
          <a:ext cx="8232777" cy="441889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389031"/>
                <a:gridCol w="1286190"/>
                <a:gridCol w="1155560"/>
                <a:gridCol w="1135464"/>
                <a:gridCol w="1155560"/>
                <a:gridCol w="1110972"/>
              </a:tblGrid>
              <a:tr h="7953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2021 </a:t>
                      </a:r>
                      <a:r>
                        <a:rPr lang="ru-RU" sz="1400" u="none" strike="noStrike" dirty="0">
                          <a:effectLst/>
                        </a:rPr>
                        <a:t>год</a:t>
                      </a:r>
                      <a:br>
                        <a:rPr lang="ru-RU" sz="1400" u="none" strike="noStrike" dirty="0">
                          <a:effectLst/>
                        </a:rPr>
                      </a:br>
                      <a:r>
                        <a:rPr lang="ru-RU" sz="1400" u="none" strike="noStrike" dirty="0">
                          <a:effectLst/>
                        </a:rPr>
                        <a:t>(факт)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2022 </a:t>
                      </a:r>
                      <a:r>
                        <a:rPr lang="ru-RU" sz="1400" u="none" strike="noStrike" dirty="0">
                          <a:effectLst/>
                        </a:rPr>
                        <a:t>год 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(факт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2023 год</a:t>
                      </a:r>
                      <a:r>
                        <a:rPr lang="ru-RU" sz="1400" u="none" strike="noStrike" dirty="0">
                          <a:effectLst/>
                        </a:rPr>
                        <a:t/>
                      </a:r>
                      <a:br>
                        <a:rPr lang="ru-RU" sz="1400" u="none" strike="noStrike" dirty="0">
                          <a:effectLst/>
                        </a:rPr>
                      </a:br>
                      <a:r>
                        <a:rPr lang="ru-RU" sz="1400" u="none" strike="noStrike" dirty="0">
                          <a:effectLst/>
                        </a:rPr>
                        <a:t>(прогноз)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2024 </a:t>
                      </a:r>
                      <a:r>
                        <a:rPr lang="ru-RU" sz="1400" u="none" strike="noStrike" dirty="0">
                          <a:effectLst/>
                        </a:rPr>
                        <a:t>год</a:t>
                      </a:r>
                      <a:br>
                        <a:rPr lang="ru-RU" sz="1400" u="none" strike="noStrike" dirty="0">
                          <a:effectLst/>
                        </a:rPr>
                      </a:br>
                      <a:r>
                        <a:rPr lang="ru-RU" sz="1400" u="none" strike="noStrike" dirty="0">
                          <a:effectLst/>
                        </a:rPr>
                        <a:t>(прогноз)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2025 </a:t>
                      </a:r>
                      <a:r>
                        <a:rPr lang="ru-RU" sz="1400" u="none" strike="noStrike" dirty="0">
                          <a:effectLst/>
                        </a:rPr>
                        <a:t>год</a:t>
                      </a:r>
                      <a:br>
                        <a:rPr lang="ru-RU" sz="1400" u="none" strike="noStrike" dirty="0">
                          <a:effectLst/>
                        </a:rPr>
                      </a:br>
                      <a:r>
                        <a:rPr lang="ru-RU" sz="1400" u="none" strike="noStrike" dirty="0">
                          <a:effectLst/>
                        </a:rPr>
                        <a:t>(прогноз)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953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 smtClean="0">
                          <a:effectLst/>
                        </a:rPr>
                        <a:t>Доходы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105 738,7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133 143,8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104 164,8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111 040,0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111 818,0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в том числе: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53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i="1" u="none" strike="noStrike" dirty="0">
                          <a:effectLst/>
                        </a:rPr>
                        <a:t>налоговые </a:t>
                      </a:r>
                      <a:r>
                        <a:rPr lang="ru-RU" sz="1600" i="1" u="none" strike="noStrike" dirty="0" smtClean="0">
                          <a:effectLst/>
                        </a:rPr>
                        <a:t>и неналоговые </a:t>
                      </a:r>
                      <a:r>
                        <a:rPr lang="ru-RU" sz="1600" i="1" u="none" strike="noStrike" dirty="0">
                          <a:effectLst/>
                        </a:rPr>
                        <a:t>доходы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86 478,4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110 527,8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88 214,5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94 387,5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100 788,0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53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 smtClean="0">
                          <a:effectLst/>
                        </a:rPr>
                        <a:t>Расходы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102 432,5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135 769,4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111 156,4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118 056,8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118 866,3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53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Государственный долг Республики </a:t>
                      </a:r>
                      <a:r>
                        <a:rPr lang="ru-RU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Татарстан</a:t>
                      </a:r>
                      <a:endParaRPr lang="ru-RU" sz="16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24 440,8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24 105,8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25 281,7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24 899,1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26 692,2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092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190162" y="1381656"/>
            <a:ext cx="456033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altLang="ru-RU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</a:rPr>
              <a:t>создание </a:t>
            </a:r>
            <a:r>
              <a:rPr lang="ru-RU" altLang="ru-RU" sz="1600" dirty="0">
                <a:solidFill>
                  <a:prstClr val="black"/>
                </a:solidFill>
              </a:rPr>
              <a:t>благоприятных условий для гармоничного развития экономики Республики Татарстан и обеспечения роста уровня </a:t>
            </a:r>
            <a:r>
              <a:rPr lang="ru-RU" altLang="ru-RU" sz="1600" dirty="0" smtClean="0">
                <a:solidFill>
                  <a:prstClr val="black"/>
                </a:solidFill>
              </a:rPr>
              <a:t>жизни </a:t>
            </a:r>
            <a:r>
              <a:rPr lang="ru-RU" altLang="ru-RU" sz="1600" dirty="0">
                <a:solidFill>
                  <a:prstClr val="black"/>
                </a:solidFill>
              </a:rPr>
              <a:t>населения Республики Татарстан. 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69289" y="135339"/>
            <a:ext cx="7943850" cy="5278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10. Государственная </a:t>
            </a: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программа  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"Экономическое </a:t>
            </a: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развитие и инновационная экономика Республики 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045335"/>
              </p:ext>
            </p:extLst>
          </p:nvPr>
        </p:nvGraphicFramePr>
        <p:xfrm>
          <a:off x="692029" y="3820601"/>
          <a:ext cx="8058464" cy="8064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15485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1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18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14 313 584,2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048 530,7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16 966 549,3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16 805 361,9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17 178 076,0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4450" name="Picture 2" descr="http://vz.ua/static/image/big/1388074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29" y="1057019"/>
            <a:ext cx="3237680" cy="215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03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29710" y="59139"/>
            <a:ext cx="7943850" cy="5278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</a:t>
            </a:r>
            <a:endParaRPr lang="ru-RU" altLang="ru-RU" sz="14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"Экономическое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развитие и инновационная экономика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184049"/>
              </p:ext>
            </p:extLst>
          </p:nvPr>
        </p:nvGraphicFramePr>
        <p:xfrm>
          <a:off x="529710" y="954698"/>
          <a:ext cx="8513805" cy="518130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775820"/>
                <a:gridCol w="747597"/>
                <a:gridCol w="747597"/>
                <a:gridCol w="747597"/>
                <a:gridCol w="747597"/>
                <a:gridCol w="747597"/>
              </a:tblGrid>
              <a:tr h="4931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kern="1200" dirty="0">
                          <a:solidFill>
                            <a:schemeClr val="tx1"/>
                          </a:solidFill>
                          <a:effectLst/>
                        </a:rPr>
                        <a:t>Целевые показатели</a:t>
                      </a:r>
                      <a:endParaRPr lang="ru-RU" sz="9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kern="1200" dirty="0">
                          <a:solidFill>
                            <a:schemeClr val="tx1"/>
                          </a:solidFill>
                          <a:effectLst/>
                        </a:rPr>
                        <a:t>2021 год (факт)</a:t>
                      </a:r>
                      <a:endParaRPr lang="ru-RU" sz="9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kern="1200" dirty="0">
                          <a:solidFill>
                            <a:schemeClr val="tx1"/>
                          </a:solidFill>
                          <a:effectLst/>
                        </a:rPr>
                        <a:t>2022 год (план)</a:t>
                      </a:r>
                      <a:endParaRPr lang="ru-RU" sz="9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kern="1200" dirty="0">
                          <a:solidFill>
                            <a:schemeClr val="tx1"/>
                          </a:solidFill>
                          <a:effectLst/>
                        </a:rPr>
                        <a:t>2023 год (прогноз)</a:t>
                      </a:r>
                      <a:endParaRPr lang="ru-RU" sz="9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kern="1200" dirty="0">
                          <a:solidFill>
                            <a:schemeClr val="tx1"/>
                          </a:solidFill>
                          <a:effectLst/>
                        </a:rPr>
                        <a:t>2024 год (прогноз)</a:t>
                      </a:r>
                      <a:endParaRPr lang="ru-RU" sz="9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kern="1200" dirty="0">
                          <a:solidFill>
                            <a:schemeClr val="tx1"/>
                          </a:solidFill>
                          <a:effectLst/>
                        </a:rPr>
                        <a:t>2025 год (прогноз)</a:t>
                      </a:r>
                      <a:endParaRPr lang="ru-RU" sz="9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Индекс физического объема ВРП,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103,8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103,6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103,1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103,4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103,4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Рост объема инвестиций в основной капитал без учета бюджетных средств,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102,0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104,0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104,0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Объем прямых иностранных инвестиций в расчете на одного жителя Республики Татарстан, долларов США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инновационной продукции в общем объеме промышленного производства,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Удельный вес организаций, осуществляющих технологические инновации, в общем количестве обследованных организаций,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Уровень удовлетворенности заявителей Республики Татарстан качеством предоставления государственных и муниципальных услуг,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открытых аукционов в электронной форме в общем числе размещенных закупок,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конкурентных закупок (количество участников более одного к общему количеству  торгов),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73,16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73,62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74,08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74,54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75,54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информационных материалов по результатам социально-экономического мониторинга, представленных в срок, от их общего числа,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стоимости контрактов, заключенных по результатам несостоявшихся конкурентных способов закупок, в общей стоимости заключенных контрактов,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&lt;= 8,0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&lt;= 8,0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&lt;= 8,0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&lt;= 8,0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&lt;= 8,0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34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ТОС, которым представлена поддержка в виде субсидий на осуществление компенсационных выплат руководителям ТОС, от общего количества ТОС зарегистрированных в городских округах и городских поселениях,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субъектов МСП (включая индивидуальных предпринимателей) в расчете на 1 тыс. человек населения,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Оборот субъектов МСП в постоянных ценах по отношению к показателю 2014 года,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Оборот в расчете на одного работника субъекта МСП в постоянных ценах по отношению к показателю 2014 года,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119,8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119,8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120,1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120,1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обрабатывающей промышленности в обороте МСП (без учета индивидуальных предпринимателей),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среднесписочной численности работников (без внешних совместителей), занятых у субъектов МСП, в общей численности занятого населения,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экспорта малых и средних предприятий в общем объеме экспорта Республики Татарстан,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069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29710" y="59139"/>
            <a:ext cx="7943850" cy="5278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 "Экономическое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развитие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инновационная экономика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(окончание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664798"/>
              </p:ext>
            </p:extLst>
          </p:nvPr>
        </p:nvGraphicFramePr>
        <p:xfrm>
          <a:off x="529710" y="733939"/>
          <a:ext cx="8513805" cy="412813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775820"/>
                <a:gridCol w="747597"/>
                <a:gridCol w="747597"/>
                <a:gridCol w="747597"/>
                <a:gridCol w="747597"/>
                <a:gridCol w="747597"/>
              </a:tblGrid>
              <a:tr h="456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kern="1200" dirty="0">
                          <a:solidFill>
                            <a:schemeClr val="tx1"/>
                          </a:solidFill>
                          <a:effectLst/>
                        </a:rPr>
                        <a:t>Целевые показатели</a:t>
                      </a:r>
                      <a:endParaRPr lang="ru-RU" sz="9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kern="1200" dirty="0">
                          <a:solidFill>
                            <a:schemeClr val="tx1"/>
                          </a:solidFill>
                          <a:effectLst/>
                        </a:rPr>
                        <a:t>2021 год (факт)</a:t>
                      </a:r>
                      <a:endParaRPr lang="ru-RU" sz="9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kern="1200" dirty="0">
                          <a:solidFill>
                            <a:schemeClr val="tx1"/>
                          </a:solidFill>
                          <a:effectLst/>
                        </a:rPr>
                        <a:t>2022 год (план)</a:t>
                      </a:r>
                      <a:endParaRPr lang="ru-RU" sz="9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kern="1200" dirty="0">
                          <a:solidFill>
                            <a:schemeClr val="tx1"/>
                          </a:solidFill>
                          <a:effectLst/>
                        </a:rPr>
                        <a:t>2023 год (прогноз)</a:t>
                      </a:r>
                      <a:endParaRPr lang="ru-RU" sz="9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kern="1200" dirty="0">
                          <a:solidFill>
                            <a:schemeClr val="tx1"/>
                          </a:solidFill>
                          <a:effectLst/>
                        </a:rPr>
                        <a:t>2024 год (прогноз)</a:t>
                      </a:r>
                      <a:endParaRPr lang="ru-RU" sz="9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kern="1200" dirty="0">
                          <a:solidFill>
                            <a:schemeClr val="tx1"/>
                          </a:solidFill>
                          <a:effectLst/>
                        </a:rPr>
                        <a:t>2025 год (прогноз)</a:t>
                      </a:r>
                      <a:endParaRPr lang="ru-RU" sz="9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565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средств, направляемая на реализацию мероприятий в сфере развития МСП в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монопрофильных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муниципальных образованиях, в общем объеме финансового обеспечения государственной поддержки МСП за счет средств федерального бюджета,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58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Годовой объем закупок товаров, работ, услуг, осуществляемых отдельными видами юридических лиц у субъектов МСП, в совокупном стоимостном объеме договоров, заключенных по результатам закупок, процентов,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383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том числе: годовой стоимостный объем договоров, заключенных с субъектами МСП по результатам закупок, участниками которых являются только субъекты МСП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25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СОНКО, которым оказана поддержка,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200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200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200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200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предприятий-участников, вовлеченных в национальный проект через получение адресной поддержки, нарастающим итогом, условных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109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161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205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249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98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 роста высокопроизводительных рабочих мест в общем количестве рабочих мест на предприятиях обрабатывающих отраслей промышленности Республики Татарстан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718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 выработки на одного работника организаций – участника Кластера, в стоимостном выражении (по отношению к предыдущему году),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264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предприятий, участвующих в создании систем управления правами на интеллектуальную собственность предприятий,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264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обследованных предприятий и организаций с целью инвентаризации, экспертизы, выявления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охраноспособных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результатов интеллектуальной деятельности и их оценки, выявления проблем в сфере осуществления технологических инноваций, продвижения технологий на российский и международный рынки,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33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научно-технических, экономических и методических мероприятий,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264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созданных центров поддержки технологий и инноваций Республики Татарстан,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85776" y="5718546"/>
            <a:ext cx="853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200" b="1" i="1" dirty="0" smtClean="0">
                <a:solidFill>
                  <a:schemeClr val="accent1"/>
                </a:solidFill>
              </a:rPr>
              <a:t>ГП: </a:t>
            </a:r>
            <a:r>
              <a:rPr lang="ru-RU" sz="1200" b="1" i="1" dirty="0">
                <a:solidFill>
                  <a:schemeClr val="accent1"/>
                </a:solidFill>
              </a:rPr>
              <a:t>Министерство </a:t>
            </a:r>
            <a:r>
              <a:rPr lang="ru-RU" sz="1200" b="1" i="1" dirty="0" smtClean="0">
                <a:solidFill>
                  <a:schemeClr val="accent1"/>
                </a:solidFill>
              </a:rPr>
              <a:t>экономики Республики </a:t>
            </a:r>
            <a:r>
              <a:rPr lang="ru-RU" sz="12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5775" y="6133096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2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200" b="1" i="1" dirty="0">
                <a:solidFill>
                  <a:schemeClr val="accent6"/>
                </a:solidFill>
              </a:rPr>
              <a:t>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http://</a:t>
            </a:r>
            <a:r>
              <a:rPr lang="en-US" sz="1200" b="1" i="1" dirty="0" smtClean="0">
                <a:solidFill>
                  <a:schemeClr val="accent6"/>
                </a:solidFill>
              </a:rPr>
              <a:t>mert.tatarstan.ru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6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11. </a:t>
            </a:r>
            <a:r>
              <a:rPr lang="ru-RU" sz="1600" b="1" dirty="0">
                <a:solidFill>
                  <a:prstClr val="black"/>
                </a:solidFill>
              </a:rPr>
              <a:t>Государственная программа Республики Татарстан </a:t>
            </a:r>
            <a:endParaRPr lang="ru-RU" sz="16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"</a:t>
            </a:r>
            <a:r>
              <a:rPr lang="ru-RU" sz="1600" b="1" dirty="0">
                <a:solidFill>
                  <a:prstClr val="black"/>
                </a:solidFill>
              </a:rPr>
              <a:t>Цифровой Татарстан"</a:t>
            </a: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027108" y="1248552"/>
            <a:ext cx="472338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 smtClean="0">
                <a:ea typeface="Times New Roman" panose="02020603050405020304" pitchFamily="18" charset="0"/>
              </a:rPr>
              <a:t>:</a:t>
            </a:r>
            <a:r>
              <a:rPr lang="en-US" altLang="ru-RU" sz="1600" b="1" dirty="0" smtClean="0">
                <a:ea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ш</a:t>
            </a:r>
            <a:r>
              <a:rPr lang="ru-RU" sz="1600" dirty="0"/>
              <a:t>ирокое использование цифровых технологий в системе государственного и муниципального управления, повы­шение качества жизни и работы граждан, улучшение условий деятельности организаций, развитие инфра­структуры инновационного и экономического потенци­ала Республики Татарстан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627067"/>
              </p:ext>
            </p:extLst>
          </p:nvPr>
        </p:nvGraphicFramePr>
        <p:xfrm>
          <a:off x="692029" y="4010382"/>
          <a:ext cx="8058464" cy="7838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23802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36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год*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8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4 372 389,7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5 766 510,2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4 002 775,4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4 013 280,1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4 055 112,2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5474" name="Picture 2" descr="http://support.pavietnam.vn/multidata/31936951349754545Cong-ng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27" y="1279890"/>
            <a:ext cx="3126345" cy="239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79207" y="5033486"/>
            <a:ext cx="807128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i="1" dirty="0" smtClean="0"/>
          </a:p>
          <a:p>
            <a:pPr algn="just"/>
            <a:r>
              <a:rPr lang="ru-RU" sz="1100" i="1" dirty="0" smtClean="0"/>
              <a:t>* -  в 2021 году действовала государственная </a:t>
            </a:r>
            <a:r>
              <a:rPr lang="ru-RU" sz="1100" i="1" dirty="0"/>
              <a:t>программа "Развитие информационных и коммуникационных технологий в Республике Татарстан "Открытый </a:t>
            </a:r>
            <a:r>
              <a:rPr lang="ru-RU" sz="1100" i="1" dirty="0" smtClean="0"/>
              <a:t>Татарстан». </a:t>
            </a:r>
            <a:endParaRPr lang="ru-RU" sz="1100" i="1" dirty="0"/>
          </a:p>
        </p:txBody>
      </p:sp>
    </p:spTree>
    <p:extLst>
      <p:ext uri="{BB962C8B-B14F-4D97-AF65-F5344CB8AC3E}">
        <p14:creationId xmlns:p14="http://schemas.microsoft.com/office/powerpoint/2010/main" val="377037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</a:t>
            </a:r>
            <a:r>
              <a:rPr lang="ru-RU" sz="1600" b="1" dirty="0" smtClean="0">
                <a:solidFill>
                  <a:prstClr val="black"/>
                </a:solidFill>
              </a:rPr>
              <a:t>Государственной программы </a:t>
            </a:r>
            <a:r>
              <a:rPr lang="ru-RU" sz="1600" b="1" dirty="0">
                <a:solidFill>
                  <a:prstClr val="black"/>
                </a:solidFill>
              </a:rPr>
              <a:t>Республики Татарстан </a:t>
            </a:r>
          </a:p>
          <a:p>
            <a:pPr algn="ctr" fontAlgn="t"/>
            <a:r>
              <a:rPr lang="ru-RU" sz="1600" b="1" dirty="0">
                <a:solidFill>
                  <a:prstClr val="black"/>
                </a:solidFill>
              </a:rPr>
              <a:t>"Цифровой Татарстан"</a:t>
            </a:r>
            <a:endParaRPr lang="ru-RU" sz="16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233113"/>
              </p:ext>
            </p:extLst>
          </p:nvPr>
        </p:nvGraphicFramePr>
        <p:xfrm>
          <a:off x="485775" y="902949"/>
          <a:ext cx="8581315" cy="3816702"/>
        </p:xfrm>
        <a:graphic>
          <a:graphicData uri="http://schemas.openxmlformats.org/drawingml/2006/table">
            <a:tbl>
              <a:tblPr/>
              <a:tblGrid>
                <a:gridCol w="1469654"/>
                <a:gridCol w="3973399"/>
                <a:gridCol w="596723"/>
                <a:gridCol w="579819"/>
                <a:gridCol w="657128"/>
                <a:gridCol w="724773"/>
                <a:gridCol w="579819"/>
              </a:tblGrid>
              <a:tr h="6101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единица измерения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6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год*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2593">
                <a:tc rowSpan="5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Организация перевода государственных,  муниципальных и социально значимых услуг в электронный вид, а также создание информационной̆ инфраструктуры МФЦ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Отношение количества оказанных государственных, муниципальных и социально значимых услуг в электронном виде к количеству таких услуг за аналогичный период прошлого года, %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Доля МФЦ Республики Татарстан, использующих для передачи документов на оказание государственных и муниципальных услуг ГИС Республики Татарстан «Автоматизированная информационная система многофункциональных центров предоставления государственных и муниципальных услуг»,  от общего количества действующих МФЦ с универсальными специалистами, % 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Темп роста количества оказанных государственных, муниципальных и социально значимых услуг, полученных на базе МФЦ с использованием АИС, по отношению к аналогичному периоду предыдущего года, процентов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Доля дошкольных образовательных организаций, запись в которые может осуществляться с использованием электронной очереди, %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Доля детей, зачисленных в дошкольные образовательные организации  с использованием информационно-телекоммуникационной сети «Интернет», %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3">
                <a:tc rowSpan="2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Развитие и эксплуатация ИКТ в сфере образования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Количество пользователей ГИС  «Электронное образование в Республике Татарстан», </a:t>
                      </a:r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тыс.человек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1 005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1 005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1 005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1 005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1005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Количество проведенных человеко-часов обучения пользователей работе в ГИС «Электронное образование в Республике Татарстан» и на Портале государственных и муниципальных услуг Республики Татарстан,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тыс.человек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х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ак.час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240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240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241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240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240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96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</a:t>
            </a:r>
            <a:r>
              <a:rPr lang="ru-RU" sz="1400" b="1" dirty="0">
                <a:solidFill>
                  <a:prstClr val="black"/>
                </a:solidFill>
              </a:rPr>
              <a:t>Государственной программы Республики Татарстан </a:t>
            </a:r>
          </a:p>
          <a:p>
            <a:pPr algn="ctr" fontAlgn="t"/>
            <a:r>
              <a:rPr lang="ru-RU" sz="1400" b="1" dirty="0">
                <a:solidFill>
                  <a:prstClr val="black"/>
                </a:solidFill>
              </a:rPr>
              <a:t>"Цифровой Татарстан"</a:t>
            </a:r>
            <a:endParaRPr lang="ru-RU" sz="1400" b="1" dirty="0">
              <a:solidFill>
                <a:srgbClr val="000000"/>
              </a:solidFill>
            </a:endParaRPr>
          </a:p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(продолжение)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90759"/>
              </p:ext>
            </p:extLst>
          </p:nvPr>
        </p:nvGraphicFramePr>
        <p:xfrm>
          <a:off x="609600" y="1119041"/>
          <a:ext cx="8403771" cy="4732501"/>
        </p:xfrm>
        <a:graphic>
          <a:graphicData uri="http://schemas.openxmlformats.org/drawingml/2006/table">
            <a:tbl>
              <a:tblPr/>
              <a:tblGrid>
                <a:gridCol w="1476375"/>
                <a:gridCol w="3886200"/>
                <a:gridCol w="581025"/>
                <a:gridCol w="590550"/>
                <a:gridCol w="619125"/>
                <a:gridCol w="654920"/>
                <a:gridCol w="595576"/>
              </a:tblGrid>
              <a:tr h="13901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единица измерения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61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год*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1714">
                <a:tc rowSpan="4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Развитие и эксплуатация ИКТ в сфере культуры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Доля центральных общедоступных библиотек, подключенных к автоматизированной библиотечной информационной системе, %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62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Доля филиалов центральных общедоступных библиотек, подключенных к автоматизированной библиотечной информационной системе, %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Доля учреждений культуры, подключенных к автоматизирующим работу учреждений информационным системам, процентов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7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Доля исторических изданий, переведенных в электронный вид, %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750">
                <a:tc rowSpan="4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Развитие и эксплуатация ИКТ в сфере труда, занятости и социальной защиты населения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Доля учтенных граждан в ведомственной информационной системе в сфере занятости населения, числящихся нуждающимися в трудоустройстве в органах занятости Республики Татарстан, %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7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Доля актов обследования семей несовершеннолетних, находящихся в социально опасном положении в Республике Татарстан,  внесенных  в ГИС «Социальный регистр населения Республики Татарстан», %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95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Доля программ реабилитации людей с ограниченными возможностями, зарегистрированных в информационной системе «База данных инвалидов Республики Татарстан»,  %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9594">
                <a:tc vMerge="1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811" marR="2811" marT="2811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Доля получателей социальной помощи, по которым ведется учет в ГИС Республики Татарстан в сфере социальной защиты населения, в общем количестве получателей социальной помощи в Республике Татарстан, процентов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9594">
                <a:tc rowSpan="2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Развитие и эксплуатация ИКТ в сфере жилищно-коммунального хозяйства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доля освоения годового финансирования по объектам капитального ремонта в ГИС формирования и мониторинга исполнения государственной программы капитального ремонта и мониторинга состояния объектов жилого фонда, процентов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595">
                <a:tc vMerge="1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811" marR="2811" marT="28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количество лицевых счетов, информация по которым выгружена в ГИС формирования и мониторинга исполнения государственной программы капитального ремонта и мониторинга состояния объектов жилищного фонда, </a:t>
                      </a:r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тыс.единиц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2100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3130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3180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3230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3280</a:t>
                      </a:r>
                    </a:p>
                  </a:txBody>
                  <a:tcPr marL="2811" marR="2811" marT="28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437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</a:t>
            </a:r>
            <a:r>
              <a:rPr lang="ru-RU" sz="1400" b="1" dirty="0">
                <a:solidFill>
                  <a:prstClr val="black"/>
                </a:solidFill>
              </a:rPr>
              <a:t>Государственной программы Республики Татарстан </a:t>
            </a:r>
          </a:p>
          <a:p>
            <a:pPr algn="ctr" fontAlgn="t"/>
            <a:r>
              <a:rPr lang="ru-RU" sz="1400" b="1" dirty="0">
                <a:solidFill>
                  <a:prstClr val="black"/>
                </a:solidFill>
              </a:rPr>
              <a:t>"Цифровой Татарстан"</a:t>
            </a:r>
            <a:endParaRPr lang="ru-RU" sz="1400" b="1" dirty="0">
              <a:solidFill>
                <a:srgbClr val="000000"/>
              </a:solidFill>
            </a:endParaRPr>
          </a:p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(продолжение)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26571"/>
              </p:ext>
            </p:extLst>
          </p:nvPr>
        </p:nvGraphicFramePr>
        <p:xfrm>
          <a:off x="609600" y="1000125"/>
          <a:ext cx="8308770" cy="4717556"/>
        </p:xfrm>
        <a:graphic>
          <a:graphicData uri="http://schemas.openxmlformats.org/drawingml/2006/table">
            <a:tbl>
              <a:tblPr/>
              <a:tblGrid>
                <a:gridCol w="1428311"/>
                <a:gridCol w="3762814"/>
                <a:gridCol w="609600"/>
                <a:gridCol w="615876"/>
                <a:gridCol w="579681"/>
                <a:gridCol w="656244"/>
                <a:gridCol w="656244"/>
              </a:tblGrid>
              <a:tr h="15181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единица измерения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07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год*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9519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Развитие и эксплуатация ИКТ в сфере жилищно-коммунального хозяйства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исполнительных ОГВ РТ, ОМС муниципальных образований РТ, использующих региональную систему межведомственного электронного взаимодействия при предоставлении государственных и муниципальных услуг, в том числе исполнительных ОГВ РТ, ОМС  муниципальных образований РТ, участвующих в межведомственном взаимодействии при предоставлении государственных и муниципальных услуг, процентов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519"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Повышение уровня открытости деятельности органов государственной власти и органов местного</a:t>
                      </a:r>
                      <a:r>
                        <a:rPr lang="ru-RU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самоуправления муниципальных образований Республики Татарстан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Количество активных пользователей сервисов информационной открытости,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тыс.единиц</a:t>
                      </a:r>
                      <a:r>
                        <a:rPr lang="ru-RU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 год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≤ 50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≤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52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≤ 52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≤ 52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≤ 52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0755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1" marR="3601" marT="3601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граждан, имеющих личные кабинеты на ЕПГУ, от общего количества граждан, процентов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3951">
                <a:tc rowSpan="3"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Развитие и эксплуатация ИКТ в органах государственной власти и органах местного самоуправления Республики Татарстан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отчетов, сформированных в электронном виде в ИАС «Агропромышленный комплекс Республики Татарстан», от общего числа отчетов, предусмотренных действующим законодательством, %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исходящих документов, созданных и подписанных исполнительными органами государственной власти и органами местного самоуправления в ЕМСЭД в электронном виде и адресованных организациям, подключенным к  ЕМСЭД, от общего количества исходящих документов, направленных при помощи ЕМСЭД в адрес организаций, подключенных к ЕМСЭД,  %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63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государственных программ Республики Татарстан, включенных в Государственную автоматизированную систему управления целевыми программами, от общего количества утвержденных государственных программ, %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01" marR="3601" marT="360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887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</a:t>
            </a:r>
            <a:r>
              <a:rPr lang="ru-RU" sz="1400" b="1" dirty="0">
                <a:solidFill>
                  <a:prstClr val="black"/>
                </a:solidFill>
              </a:rPr>
              <a:t>Государственной программы Республики Татарстан </a:t>
            </a:r>
          </a:p>
          <a:p>
            <a:pPr algn="ctr" fontAlgn="t"/>
            <a:r>
              <a:rPr lang="ru-RU" sz="1400" b="1" dirty="0">
                <a:solidFill>
                  <a:prstClr val="black"/>
                </a:solidFill>
              </a:rPr>
              <a:t>"Цифровой Татарстан"</a:t>
            </a:r>
            <a:endParaRPr lang="ru-RU" sz="1400" b="1" dirty="0">
              <a:solidFill>
                <a:srgbClr val="000000"/>
              </a:solidFill>
            </a:endParaRPr>
          </a:p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(продолжение)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598420"/>
              </p:ext>
            </p:extLst>
          </p:nvPr>
        </p:nvGraphicFramePr>
        <p:xfrm>
          <a:off x="609600" y="1014266"/>
          <a:ext cx="8372475" cy="4425444"/>
        </p:xfrm>
        <a:graphic>
          <a:graphicData uri="http://schemas.openxmlformats.org/drawingml/2006/table">
            <a:tbl>
              <a:tblPr/>
              <a:tblGrid>
                <a:gridCol w="1154566"/>
                <a:gridCol w="4122284"/>
                <a:gridCol w="609600"/>
                <a:gridCol w="657225"/>
                <a:gridCol w="582400"/>
                <a:gridCol w="607271"/>
                <a:gridCol w="639129"/>
              </a:tblGrid>
              <a:tr h="9132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единица измерения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3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год*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7718">
                <a:tc rowSpan="8"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Развитие и эксплуатация ИКТ в органах государственной власти и органах местного самоуправления муниципальных образований Республики Татарстан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ОГВ и ОМС муниципальных образований РТ, подключенных к ИАС «Социально-экономическое развитие Республики Татарстан», от общего числа ОГВ и ОМС муниципальных образований Республики Татарстан, подлежащих подключению, процентов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238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государственных и муниципальных учреждений, сдающих бюджетную отчетность посредством информационной системы бюджетного учета и отчетности для учреждений Республики Татарстан, %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2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государственных и муниципальных учреждений, осуществляющих формирование, согласование и размещение заказов для государственных и муниципальных нужд в электронном виде, %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государственных и муниципальных учреждений, сформировавших государственное (муниципальное) задание в ИАС расчета нормативного финансирования государственных и муниципальных учреждений, бюджетной потребности на содержание и предоставление услуг государственными и муниципальными учреждениями в Республике Татарстан, %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государственных и муниципальных учреждений Республики Татарстан, сдающих налоговую и другие виды отчетности в электронном виде, %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государственных и муниципальных учреждений, обслуживаемых в части казначейского исполнения бюджетов в рамках единого программного продукта АЦК для государственных нужд Республики Татарстан, % 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6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актов выполненных работ, предоставленных на проверку в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итегрированной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ИАС формирования и мониторинга исполнения государственной программы капитальных вложений и мониторинга состояния объектов капитального строительства и реконструкции, %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6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протоколов  о правонарушениях в области строительства,  внесенных в Электронную информационную систему по автоматизации процесса контроля и надзора, осуществляемого ИГСН РТ, %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411" marR="4411" marT="441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159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</a:t>
            </a:r>
            <a:r>
              <a:rPr lang="ru-RU" sz="1400" b="1" dirty="0">
                <a:solidFill>
                  <a:prstClr val="black"/>
                </a:solidFill>
              </a:rPr>
              <a:t>Государственной программы Республики Татарстан </a:t>
            </a:r>
          </a:p>
          <a:p>
            <a:pPr algn="ctr" fontAlgn="t"/>
            <a:r>
              <a:rPr lang="ru-RU" sz="1400" b="1" dirty="0">
                <a:solidFill>
                  <a:prstClr val="black"/>
                </a:solidFill>
              </a:rPr>
              <a:t>"Цифровой Татарстан"</a:t>
            </a:r>
            <a:endParaRPr lang="ru-RU" sz="1400" b="1" dirty="0">
              <a:solidFill>
                <a:srgbClr val="000000"/>
              </a:solidFill>
            </a:endParaRPr>
          </a:p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(продолжение)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233398"/>
              </p:ext>
            </p:extLst>
          </p:nvPr>
        </p:nvGraphicFramePr>
        <p:xfrm>
          <a:off x="609600" y="1014266"/>
          <a:ext cx="8401050" cy="4694254"/>
        </p:xfrm>
        <a:graphic>
          <a:graphicData uri="http://schemas.openxmlformats.org/drawingml/2006/table">
            <a:tbl>
              <a:tblPr/>
              <a:tblGrid>
                <a:gridCol w="1205695"/>
                <a:gridCol w="3966380"/>
                <a:gridCol w="685800"/>
                <a:gridCol w="619125"/>
                <a:gridCol w="652486"/>
                <a:gridCol w="599988"/>
                <a:gridCol w="671576"/>
              </a:tblGrid>
              <a:tr h="6101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единица измерения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1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год*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3381">
                <a:tc rowSpan="7"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Развитие и эксплуатация ИКТ в органах государственной власти и органах местного самоуправления муниципальных образований Республики Татарстан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министерств Республики Татарстан, собирающих информацию от подведомственных организаций посредством ИАС мониторинга деятельности сети подведомственных бюджетных учреждений в социально значимых отраслях, процентов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957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хозяйств в ИАС «Электронная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похозяйственная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книга» с достаточной информацией для формирования электронной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похозяйственной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книги, процентов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744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государственных и муниципальных служащих Республики Татарстан, чьи личные дела ведутся с использованием единой информационной системы кадрового состава государственной гражданской службы Республики Татарстан и муниципальной службы в Республике Татарстан (от общего количества государственных и муниципальных служащих Республики Татарстан), процентов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744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54" marR="4254" marT="4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ОГВ и ОМС муниципальных образований РТ, подключенных к ГИС «Система планирования и контроля мероприятий в Республике Татарстан», от общего числа ОГВ и ОМС муниципальных образований Республики Татарстан, подлежащих подключению, процентов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744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54" marR="4254" marT="4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обработанных ЕИАС прогнозирования и анализа тарифов организаций топливно-энергетического комплекса и жилищно-коммунального хозяйства в Республике Татарстан отчетов, направленных в Госкомитет РТ по тарифам через систему, процентов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744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54" marR="4254" marT="4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оказанной адвокатами бесплатной юридической помощи с использованием информационной системы «Бес-платная юридическая помощь» от общего количества оказанной адвокатами бесплатной юридической помощи, процентов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744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54" marR="4254" marT="4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сведений, находящихся в распоряжении органов государственной власти и органов местного самоуправления муниципальных образований Республики Татарстан, под-лежащих представлению с использованием координат согласно распоряжению Правительства Российской Федерации от 09.02.2017 № 232-р, размещенных на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Геопортале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Республики Татарстан, процентов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587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</a:t>
            </a:r>
            <a:r>
              <a:rPr lang="ru-RU" sz="1400" b="1" dirty="0">
                <a:solidFill>
                  <a:prstClr val="black"/>
                </a:solidFill>
              </a:rPr>
              <a:t>Государственной программы Республики Татарстан </a:t>
            </a:r>
          </a:p>
          <a:p>
            <a:pPr algn="ctr" fontAlgn="t"/>
            <a:r>
              <a:rPr lang="ru-RU" sz="1400" b="1" dirty="0">
                <a:solidFill>
                  <a:prstClr val="black"/>
                </a:solidFill>
              </a:rPr>
              <a:t>"Цифровой Татарстан"</a:t>
            </a:r>
            <a:endParaRPr lang="ru-RU" sz="1400" b="1" dirty="0">
              <a:solidFill>
                <a:srgbClr val="000000"/>
              </a:solidFill>
            </a:endParaRPr>
          </a:p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(продолжение)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289917"/>
              </p:ext>
            </p:extLst>
          </p:nvPr>
        </p:nvGraphicFramePr>
        <p:xfrm>
          <a:off x="609600" y="1068456"/>
          <a:ext cx="8410575" cy="4827160"/>
        </p:xfrm>
        <a:graphic>
          <a:graphicData uri="http://schemas.openxmlformats.org/drawingml/2006/table">
            <a:tbl>
              <a:tblPr/>
              <a:tblGrid>
                <a:gridCol w="1466361"/>
                <a:gridCol w="3686664"/>
                <a:gridCol w="676275"/>
                <a:gridCol w="647700"/>
                <a:gridCol w="649517"/>
                <a:gridCol w="712558"/>
                <a:gridCol w="571500"/>
              </a:tblGrid>
              <a:tr h="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единица измерения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1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год*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4169"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Автоматизация приоритетных видов регионального государственного контроля (надзора) в целях внедрения риск-ориентированного подхода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Обеспечение взаимодействия контрольных (надзорных) органов с гражданами и юридическими лицами при информационном взаимодействии информационных систем государственного контроля (надзора) посредством федеральной государственной информационной системы «Единый портал государственных и муниципальных услуг (функций)» и (или) регионального портала государственных и муниципальных услуг Республики Татарстан, да/нет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169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54" marR="4254" marT="4254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контрольных (надзорных) мероприятий, проводимых органами контроля (надзора) с использованием дистанционных методов, процентов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3">
                <a:tc rowSpan="3"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Развитие и поддержка  ЕГИС «ГЛОНАСС+112»</a:t>
                      </a:r>
                    </a:p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населения Республики Татарстан, проживающего на территориях муниципальных образований, в которых развернута система обеспечения вызовов экстренно-оперативных служб по единому номеру «112» на базе ЕГИС «ГЛО¬НАСС+112», от общего количества населения Республики Татарстан, процентов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957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муниципальных образований Республики Татарстан, в которых развернута система обеспечения вызовов экстренно-оперативных служб по единому номеру «112» на базе ЕГИС «ГЛОНАСС+112»,  от общего количества муниципальных образований Республики Татарстан, процентов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957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Количество подключенных к ЕГИС «ГЛОНАСС+112» отдельных видов транспортных средств, перечень которых определен постановлением Кабинета Министров Республики Татарстан от 22.09.2010 № 754 (за исключением речных пассажирских и грузовых судов внутреннего водного транспорта Республики Татарстан), единиц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10450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6500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6700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6700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6700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489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Обеспечение видеонаблюдения и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видеоаналитики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на территории Республики Татарстан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Количество обслуживаемых видеокамер систем городского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видеомониторинга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муниципальных образований Республики Татарстан, единиц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1324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1324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1324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1324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1324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033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424131" y="155275"/>
            <a:ext cx="8391525" cy="600075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Расходы консолидированного бюджета Республики </a:t>
            </a:r>
            <a:r>
              <a:rPr lang="ru-RU" dirty="0" smtClean="0"/>
              <a:t>Татарстан в </a:t>
            </a:r>
            <a:r>
              <a:rPr lang="ru-RU" dirty="0"/>
              <a:t>отдельных секторах экономики и социальной сферы </a:t>
            </a:r>
            <a:r>
              <a:rPr lang="ru-RU" dirty="0" smtClean="0"/>
              <a:t>в </a:t>
            </a:r>
            <a:r>
              <a:rPr lang="ru-RU" dirty="0"/>
              <a:t>расчете на душу населения (рублей</a:t>
            </a:r>
            <a:r>
              <a:rPr lang="ru-RU" dirty="0" smtClean="0"/>
              <a:t>) в 202</a:t>
            </a:r>
            <a:r>
              <a:rPr lang="en-US" dirty="0" smtClean="0"/>
              <a:t>2</a:t>
            </a:r>
            <a:r>
              <a:rPr lang="ru-RU" dirty="0" smtClean="0"/>
              <a:t> году 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589302"/>
              </p:ext>
            </p:extLst>
          </p:nvPr>
        </p:nvGraphicFramePr>
        <p:xfrm>
          <a:off x="676274" y="709675"/>
          <a:ext cx="3990975" cy="511920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149243"/>
                <a:gridCol w="841732"/>
              </a:tblGrid>
              <a:tr h="1287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Общеэкономические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402,6</a:t>
                      </a:r>
                    </a:p>
                  </a:txBody>
                  <a:tcPr marL="9525" marR="9525" marT="9525" marB="0" anchor="ctr"/>
                </a:tc>
              </a:tr>
              <a:tr h="1689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Воспроизводство минерально-сырьевой базы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64,2</a:t>
                      </a:r>
                    </a:p>
                  </a:txBody>
                  <a:tcPr marL="9525" marR="9525" marT="9525" marB="0" anchor="ctr"/>
                </a:tc>
              </a:tr>
              <a:tr h="13857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Сельское хозяйство и рыболовство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4 682,0</a:t>
                      </a:r>
                    </a:p>
                  </a:txBody>
                  <a:tcPr marL="9525" marR="9525" marT="9525" marB="0" anchor="ctr"/>
                </a:tc>
              </a:tr>
              <a:tr h="14975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Водное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288,4</a:t>
                      </a:r>
                    </a:p>
                  </a:txBody>
                  <a:tcPr marL="9525" marR="9525" marT="9525" marB="0" anchor="ctr"/>
                </a:tc>
              </a:tr>
              <a:tr h="1634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Лесное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345,6</a:t>
                      </a:r>
                    </a:p>
                  </a:txBody>
                  <a:tcPr marL="9525" marR="9525" marT="9525" marB="0" anchor="ctr"/>
                </a:tc>
              </a:tr>
              <a:tr h="1363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Транспорт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2 483,4</a:t>
                      </a:r>
                    </a:p>
                  </a:txBody>
                  <a:tcPr marL="9525" marR="9525" marT="9525" marB="0" anchor="ctr"/>
                </a:tc>
              </a:tr>
              <a:tr h="1673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Дорожное хозяйство (дорожные фонды)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22 915,0</a:t>
                      </a:r>
                    </a:p>
                  </a:txBody>
                  <a:tcPr marL="9525" marR="9525" marT="9525" marB="0" anchor="ctr"/>
                </a:tc>
              </a:tr>
              <a:tr h="16156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Связь и информатика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725,7</a:t>
                      </a:r>
                    </a:p>
                  </a:txBody>
                  <a:tcPr marL="9525" marR="9525" marT="9525" marB="0" anchor="ctr"/>
                </a:tc>
              </a:tr>
              <a:tr h="1794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8 905,6</a:t>
                      </a:r>
                    </a:p>
                  </a:txBody>
                  <a:tcPr marL="9525" marR="9525" marT="9525" marB="0" anchor="ctr"/>
                </a:tc>
              </a:tr>
              <a:tr h="8348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448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Жилищное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1 752,1</a:t>
                      </a:r>
                    </a:p>
                  </a:txBody>
                  <a:tcPr marL="9525" marR="9525" marT="9525" marB="0" anchor="ctr"/>
                </a:tc>
              </a:tr>
              <a:tr h="1566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Коммунальное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1 724,3</a:t>
                      </a:r>
                    </a:p>
                  </a:txBody>
                  <a:tcPr marL="9525" marR="9525" marT="9525" marB="0" anchor="ctr"/>
                </a:tc>
              </a:tr>
              <a:tr h="17091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Благоустройство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7 242,9</a:t>
                      </a:r>
                    </a:p>
                  </a:txBody>
                  <a:tcPr marL="9525" marR="9525" marT="9525" marB="0" anchor="ctr"/>
                </a:tc>
              </a:tr>
              <a:tr h="2317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296,6</a:t>
                      </a:r>
                    </a:p>
                  </a:txBody>
                  <a:tcPr marL="9525" marR="9525" marT="9525" marB="0" anchor="ctr"/>
                </a:tc>
              </a:tr>
              <a:tr h="12900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670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Сбор, удаление отходов и очистка сточных вод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735,7</a:t>
                      </a:r>
                    </a:p>
                  </a:txBody>
                  <a:tcPr marL="9525" marR="9525" marT="9525" marB="0" anchor="ctr"/>
                </a:tc>
              </a:tr>
              <a:tr h="25572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113,8</a:t>
                      </a:r>
                    </a:p>
                  </a:txBody>
                  <a:tcPr marL="9525" marR="9525" marT="9525" marB="0" anchor="ctr"/>
                </a:tc>
              </a:tr>
              <a:tr h="1518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1 054,2</a:t>
                      </a:r>
                    </a:p>
                  </a:txBody>
                  <a:tcPr marL="9525" marR="9525" marT="9525" marB="0" anchor="ctr"/>
                </a:tc>
              </a:tr>
              <a:tr h="868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7280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7 858,3</a:t>
                      </a:r>
                    </a:p>
                  </a:txBody>
                  <a:tcPr marL="9525" marR="9525" marT="9525" marB="0" anchor="ctr"/>
                </a:tc>
              </a:tr>
              <a:tr h="1578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20 161,5</a:t>
                      </a:r>
                    </a:p>
                  </a:txBody>
                  <a:tcPr marL="9525" marR="9525" marT="9525" marB="0" anchor="ctr"/>
                </a:tc>
              </a:tr>
              <a:tr h="1782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1 770,4</a:t>
                      </a:r>
                    </a:p>
                  </a:txBody>
                  <a:tcPr marL="9525" marR="9525" marT="9525" marB="0" anchor="ctr"/>
                </a:tc>
              </a:tr>
              <a:tr h="1627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Среднее профессиональное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2 329,4</a:t>
                      </a:r>
                    </a:p>
                  </a:txBody>
                  <a:tcPr marL="9525" marR="9525" marT="9525" marB="0" anchor="ctr"/>
                </a:tc>
              </a:tr>
              <a:tr h="26347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161,4</a:t>
                      </a:r>
                    </a:p>
                  </a:txBody>
                  <a:tcPr marL="9525" marR="9525" marT="9525" marB="0" anchor="ctr"/>
                </a:tc>
              </a:tr>
              <a:tr h="15188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Высшее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311,3</a:t>
                      </a:r>
                    </a:p>
                  </a:txBody>
                  <a:tcPr marL="9525" marR="9525" marT="9525" marB="0" anchor="ctr"/>
                </a:tc>
              </a:tr>
              <a:tr h="19780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2 059,7</a:t>
                      </a:r>
                    </a:p>
                  </a:txBody>
                  <a:tcPr marL="9525" marR="9525" marT="9525" marB="0" anchor="ctr"/>
                </a:tc>
              </a:tr>
              <a:tr h="1710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1 565,3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06311"/>
              </p:ext>
            </p:extLst>
          </p:nvPr>
        </p:nvGraphicFramePr>
        <p:xfrm>
          <a:off x="4896390" y="714710"/>
          <a:ext cx="4038599" cy="506824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186822"/>
                <a:gridCol w="851777"/>
              </a:tblGrid>
              <a:tr h="15338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Культура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6 015,7</a:t>
                      </a:r>
                    </a:p>
                  </a:txBody>
                  <a:tcPr marL="9525" marR="9525" marT="9525" marB="0" anchor="ctr"/>
                </a:tc>
              </a:tr>
              <a:tr h="1550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Кинематография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32,5</a:t>
                      </a:r>
                    </a:p>
                  </a:txBody>
                  <a:tcPr marL="9525" marR="9525" marT="9525" marB="0" anchor="ctr"/>
                </a:tc>
              </a:tr>
              <a:tr h="1354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74,6</a:t>
                      </a:r>
                    </a:p>
                  </a:txBody>
                  <a:tcPr marL="9525" marR="9525" marT="9525" marB="0" anchor="ctr"/>
                </a:tc>
              </a:tr>
              <a:tr h="10123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192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Стационарная медицинская помощь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3 882,9</a:t>
                      </a:r>
                    </a:p>
                  </a:txBody>
                  <a:tcPr marL="9525" marR="9525" marT="9525" marB="0" anchor="ctr"/>
                </a:tc>
              </a:tr>
              <a:tr h="1817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Амбулаторная помощь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697,1</a:t>
                      </a:r>
                    </a:p>
                  </a:txBody>
                  <a:tcPr marL="9525" marR="9525" marT="9525" marB="0" anchor="ctr"/>
                </a:tc>
              </a:tr>
              <a:tr h="1627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Скорая медицинская помощь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93,3</a:t>
                      </a:r>
                    </a:p>
                  </a:txBody>
                  <a:tcPr marL="9525" marR="9525" marT="9525" marB="0" anchor="ctr"/>
                </a:tc>
              </a:tr>
              <a:tr h="17048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Санаторно-оздоровительная помощь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2,8</a:t>
                      </a:r>
                    </a:p>
                  </a:txBody>
                  <a:tcPr marL="9525" marR="9525" marT="9525" marB="0" anchor="ctr"/>
                </a:tc>
              </a:tr>
              <a:tr h="2712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173,2</a:t>
                      </a:r>
                    </a:p>
                  </a:txBody>
                  <a:tcPr marL="9525" marR="9525" marT="9525" marB="0" anchor="ctr"/>
                </a:tc>
              </a:tr>
              <a:tr h="1675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Санитарно-эпидемиологическое благополучие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108,5</a:t>
                      </a:r>
                    </a:p>
                  </a:txBody>
                  <a:tcPr marL="9525" marR="9525" marT="9525" marB="0" anchor="ctr"/>
                </a:tc>
              </a:tr>
              <a:tr h="2712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Прикладные научные исследования в области здравоохранения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8,0</a:t>
                      </a:r>
                    </a:p>
                  </a:txBody>
                  <a:tcPr marL="9525" marR="9525" marT="9525" marB="0" anchor="ctr"/>
                </a:tc>
              </a:tr>
              <a:tr h="1830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6 147,7</a:t>
                      </a:r>
                    </a:p>
                  </a:txBody>
                  <a:tcPr marL="9525" marR="9525" marT="9525" marB="0" anchor="ctr"/>
                </a:tc>
              </a:tr>
              <a:tr h="1408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8226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256,0</a:t>
                      </a:r>
                    </a:p>
                  </a:txBody>
                  <a:tcPr marL="9525" marR="9525" marT="9525" marB="0" anchor="ctr"/>
                </a:tc>
              </a:tr>
              <a:tr h="1301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Социальное обслуживание населения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1 483,2</a:t>
                      </a:r>
                    </a:p>
                  </a:txBody>
                  <a:tcPr marL="9525" marR="9525" marT="9525" marB="0" anchor="ctr"/>
                </a:tc>
              </a:tr>
              <a:tr h="774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7 575,8</a:t>
                      </a:r>
                    </a:p>
                  </a:txBody>
                  <a:tcPr marL="9525" marR="9525" marT="9525" marB="0" anchor="ctr"/>
                </a:tc>
              </a:tr>
              <a:tr h="12350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5 107,7</a:t>
                      </a:r>
                    </a:p>
                  </a:txBody>
                  <a:tcPr marL="9525" marR="9525" marT="9525" marB="0" anchor="ctr"/>
                </a:tc>
              </a:tr>
              <a:tr h="17091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149,3</a:t>
                      </a:r>
                    </a:p>
                  </a:txBody>
                  <a:tcPr marL="9525" marR="9525" marT="9525" marB="0" anchor="ctr"/>
                </a:tc>
              </a:tr>
              <a:tr h="1517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423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Физическая культура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3 157,6</a:t>
                      </a:r>
                    </a:p>
                  </a:txBody>
                  <a:tcPr marL="9525" marR="9525" marT="9525" marB="0" anchor="ctr"/>
                </a:tc>
              </a:tr>
              <a:tr h="1429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Массовый спорт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310,9</a:t>
                      </a:r>
                    </a:p>
                  </a:txBody>
                  <a:tcPr marL="9525" marR="9525" marT="9525" marB="0" anchor="ctr"/>
                </a:tc>
              </a:tr>
              <a:tr h="1434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Спорт высших достижений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256,8</a:t>
                      </a:r>
                    </a:p>
                  </a:txBody>
                  <a:tcPr marL="9525" marR="9525" marT="9525" marB="0" anchor="ctr"/>
                </a:tc>
              </a:tr>
              <a:tr h="1672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29,3</a:t>
                      </a:r>
                    </a:p>
                  </a:txBody>
                  <a:tcPr marL="9525" marR="9525" marT="9525" marB="0" anchor="ctr"/>
                </a:tc>
              </a:tr>
              <a:tr h="891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7293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Телевидение и радиовещание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264,8</a:t>
                      </a:r>
                    </a:p>
                  </a:txBody>
                  <a:tcPr marL="9525" marR="9525" marT="9525" marB="0" anchor="ctr"/>
                </a:tc>
              </a:tr>
              <a:tr h="1394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Периодическая печать и издательства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208,1</a:t>
                      </a:r>
                    </a:p>
                  </a:txBody>
                  <a:tcPr marL="9525" marR="9525" marT="9525" marB="0" anchor="ctr"/>
                </a:tc>
              </a:tr>
              <a:tr h="17768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Дугие вопросы в области средств массовой информации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8,2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856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</a:t>
            </a:r>
            <a:r>
              <a:rPr lang="ru-RU" sz="1400" b="1" dirty="0">
                <a:solidFill>
                  <a:prstClr val="black"/>
                </a:solidFill>
              </a:rPr>
              <a:t>Государственной программы Республики Татарстан </a:t>
            </a:r>
          </a:p>
          <a:p>
            <a:pPr algn="ctr" fontAlgn="t"/>
            <a:r>
              <a:rPr lang="ru-RU" sz="1400" b="1" dirty="0">
                <a:solidFill>
                  <a:prstClr val="black"/>
                </a:solidFill>
              </a:rPr>
              <a:t>"Цифровой Татарстан"</a:t>
            </a:r>
            <a:endParaRPr lang="ru-RU" sz="1400" b="1" dirty="0">
              <a:solidFill>
                <a:srgbClr val="000000"/>
              </a:solidFill>
            </a:endParaRPr>
          </a:p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(продолжение)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123626"/>
              </p:ext>
            </p:extLst>
          </p:nvPr>
        </p:nvGraphicFramePr>
        <p:xfrm>
          <a:off x="600075" y="1080941"/>
          <a:ext cx="8285017" cy="4860367"/>
        </p:xfrm>
        <a:graphic>
          <a:graphicData uri="http://schemas.openxmlformats.org/drawingml/2006/table">
            <a:tbl>
              <a:tblPr/>
              <a:tblGrid>
                <a:gridCol w="1449025"/>
                <a:gridCol w="3818300"/>
                <a:gridCol w="619125"/>
                <a:gridCol w="561975"/>
                <a:gridCol w="660416"/>
                <a:gridCol w="610280"/>
                <a:gridCol w="565896"/>
              </a:tblGrid>
              <a:tr h="12996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единица измерения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94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год*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892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Повышение квалификации и профессиональная переподготовка  сотрудников органов государственной власти и органов местного самоуправления Республики Татарстан, ответственных за обеспечение информационной безопасности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Количество сотрудников ОГВ и ОМС муниципальных образований Республики Татарстан, ответственных за обеспечение информационной безопасности, прошедших профессиональную переподготовку по специальности «Информационная безопасность», процентов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910"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Лицензирование программного обеспечения в органах государственной и муниципальной власти Республики Татарстан и их подведомственных учреждениях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Количество автоматизированных рабочих мест органов государственной власти Республики Татарстан, обеспеченных антивирусной защитой, единиц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9 000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9 000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9 000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9 000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9 000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9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Количество лицензированных автоматизированных рабочих мест органов государственной власти Республики Татарстан, единиц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5 700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5 700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5 700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5 700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5 700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444"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Развитие сетей мобильной связи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Обеспеченность населения услугами мобильной связи, %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174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174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174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174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174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8921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Количество инфраструктурных площадок для операторов мобильной связи, единиц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290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310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340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340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340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8921"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Развитие цифрового вещания и широкополосного доступа к сети «Интернет»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Обеспеченность населения услугами широкополосного доступа к сети «Интернет» со­гласно поданным заявлениям, процентов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</a:t>
                      </a: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444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Степень интеграции в между­народное информационное пространство (цифровое ве­щание, широкополосный до­ступ к сети «Интернет», процен­тов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860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</a:t>
            </a:r>
            <a:r>
              <a:rPr lang="ru-RU" sz="1400" b="1" dirty="0">
                <a:solidFill>
                  <a:prstClr val="black"/>
                </a:solidFill>
              </a:rPr>
              <a:t>Государственной программы Республики Татарстан </a:t>
            </a:r>
          </a:p>
          <a:p>
            <a:pPr algn="ctr" fontAlgn="t"/>
            <a:r>
              <a:rPr lang="ru-RU" sz="1400" b="1" dirty="0">
                <a:solidFill>
                  <a:prstClr val="black"/>
                </a:solidFill>
              </a:rPr>
              <a:t>"Цифровой Татарстан"</a:t>
            </a:r>
            <a:endParaRPr lang="ru-RU" sz="1400" b="1" dirty="0">
              <a:solidFill>
                <a:srgbClr val="000000"/>
              </a:solidFill>
            </a:endParaRPr>
          </a:p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(продолжение)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481542"/>
              </p:ext>
            </p:extLst>
          </p:nvPr>
        </p:nvGraphicFramePr>
        <p:xfrm>
          <a:off x="600075" y="1080941"/>
          <a:ext cx="8285017" cy="5259940"/>
        </p:xfrm>
        <a:graphic>
          <a:graphicData uri="http://schemas.openxmlformats.org/drawingml/2006/table">
            <a:tbl>
              <a:tblPr/>
              <a:tblGrid>
                <a:gridCol w="1449025"/>
                <a:gridCol w="3818300"/>
                <a:gridCol w="619125"/>
                <a:gridCol w="561975"/>
                <a:gridCol w="660416"/>
                <a:gridCol w="610280"/>
                <a:gridCol w="565896"/>
              </a:tblGrid>
              <a:tr h="12996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единица измерения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94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год*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8921"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Развитие цифрового вещания и широкополосного доступа к сети «Интернет»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организованных под­ключений к сети «Интернет» для ОГВ и ОМС Республики Татарстан, получивших доступ к ресур­сам государственной инте­грированной системы теле­коммуникаций Республики Татарстан, процентов</a:t>
                      </a: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921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домохозяйств, ко­торым обеспечена возмож­ность широкополосного до­ступа к информационно-телекоммуникационной сети «Интернет», процентов</a:t>
                      </a: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79,4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83,5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87,1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91,0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91,0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910"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Развитие Государственной интегрированной системы телекоммуникаций Республики Татарстан</a:t>
                      </a:r>
                    </a:p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Количество абонентов Государственной интегрированной системы телекоммуникаций Республики Татарстан, единиц</a:t>
                      </a:r>
                    </a:p>
                  </a:txBody>
                  <a:tcPr marL="6100" marR="6100" marT="610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10350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910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Из них абонентов Государственной интегрированной системы телекоммуникаций Республики Татарстан, подключенных по волоконно-оптическим линиям связи, единиц</a:t>
                      </a:r>
                    </a:p>
                  </a:txBody>
                  <a:tcPr marL="6100" marR="6100" marT="610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1760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44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Поддержка и функционирование Удостоверяющего центра Государственного информационного центра Республики Татарстан</a:t>
                      </a:r>
                    </a:p>
                  </a:txBody>
                  <a:tcPr marL="6100" marR="6100" marT="610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Количество выпущенных сертификатов ключей электронной подписи, единиц</a:t>
                      </a:r>
                    </a:p>
                  </a:txBody>
                  <a:tcPr marL="6100" marR="6100" marT="610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13380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13380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13380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13380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13380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892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Поддержка Центра обработки данных Правительства Республики Татарстан и базовых информационных систем</a:t>
                      </a:r>
                    </a:p>
                  </a:txBody>
                  <a:tcPr marL="6100" marR="6100" marT="610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Количество обслуживаемых стоек серверного оборудования, единиц</a:t>
                      </a:r>
                    </a:p>
                  </a:txBody>
                  <a:tcPr marL="6100" marR="6100" marT="610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892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Приобретение и поддержка серверного оборудования для развития ИКТ в ОГВ и ОМС</a:t>
                      </a:r>
                    </a:p>
                  </a:txBody>
                  <a:tcPr marL="6100" marR="6100" marT="610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Обеспеченность серверным оборудованием, процентов</a:t>
                      </a:r>
                    </a:p>
                  </a:txBody>
                  <a:tcPr marL="6100" marR="6100" marT="610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944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Приобретение и поддержка ИКТ-инфраструктуры для ОГВ</a:t>
                      </a:r>
                    </a:p>
                  </a:txBody>
                  <a:tcPr marL="6100" marR="6100" marT="610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Обеспеченность ИКТ-инфраструктуры, процентов</a:t>
                      </a:r>
                    </a:p>
                  </a:txBody>
                  <a:tcPr marL="6100" marR="6100" marT="610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446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</a:t>
            </a:r>
            <a:r>
              <a:rPr lang="ru-RU" sz="1400" b="1" dirty="0">
                <a:solidFill>
                  <a:prstClr val="black"/>
                </a:solidFill>
              </a:rPr>
              <a:t>Государственной программы Республики Татарстан </a:t>
            </a:r>
          </a:p>
          <a:p>
            <a:pPr algn="ctr" fontAlgn="t"/>
            <a:r>
              <a:rPr lang="ru-RU" sz="1400" b="1" dirty="0">
                <a:solidFill>
                  <a:prstClr val="black"/>
                </a:solidFill>
              </a:rPr>
              <a:t>"Цифровой Татарстан"</a:t>
            </a:r>
            <a:endParaRPr lang="ru-RU" sz="1400" b="1" dirty="0">
              <a:solidFill>
                <a:srgbClr val="000000"/>
              </a:solidFill>
            </a:endParaRPr>
          </a:p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(продолжение)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077373"/>
              </p:ext>
            </p:extLst>
          </p:nvPr>
        </p:nvGraphicFramePr>
        <p:xfrm>
          <a:off x="600075" y="1080941"/>
          <a:ext cx="8285017" cy="4084917"/>
        </p:xfrm>
        <a:graphic>
          <a:graphicData uri="http://schemas.openxmlformats.org/drawingml/2006/table">
            <a:tbl>
              <a:tblPr/>
              <a:tblGrid>
                <a:gridCol w="1449025"/>
                <a:gridCol w="3818300"/>
                <a:gridCol w="619125"/>
                <a:gridCol w="561975"/>
                <a:gridCol w="660416"/>
                <a:gridCol w="610280"/>
                <a:gridCol w="565896"/>
              </a:tblGrid>
              <a:tr h="12996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единица измерения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94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год*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892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Создание цифровых баз данных в целях государственного и муниципального управления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граждан Республики Татарстан, зарегистрированных в Единой системе идентификации и аутентификации, от общего количества граждан Республики Татарстан старше 14 лет, процентов</a:t>
                      </a: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921">
                <a:tc rowSpan="3"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Развитие цифровой модели государственного и муниципального управления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образовательных организаций Республики Татарстан, имеющих доступ к дистанционным формам обучения и электронным учебникам, процентов</a:t>
                      </a:r>
                    </a:p>
                  </a:txBody>
                  <a:tcPr marL="6100" marR="6100" marT="610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910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41" marR="6141" marT="6141" marB="0" anchor="ctr"/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массовых социально значимых государственных и муниципальных услуг, доступных в электронном виде, процентов</a:t>
                      </a:r>
                    </a:p>
                  </a:txBody>
                  <a:tcPr marL="6100" marR="6100" marT="610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910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Достижение «цифровой зрелости» ключевых отраслей экономики и социальной сферы, в том числе здравоохранения и образования, а также государственного управления, процентов</a:t>
                      </a:r>
                    </a:p>
                  </a:txBody>
                  <a:tcPr marL="6100" marR="6100" marT="610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77,4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75,7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78,5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88,3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87,0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444">
                <a:tc rowSpan="3"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Реализация на территории РТ национальной</a:t>
                      </a:r>
                      <a:r>
                        <a:rPr lang="ru-RU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программы «Цифровая экономика»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100" marR="6100" marT="610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Количество государственных услуг, предоставляемых ОГВ в реестровой модели и/или в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проактивном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режиме с предоставлением результата в электронном виде на ЕПГУ, условных единиц</a:t>
                      </a:r>
                    </a:p>
                  </a:txBody>
                  <a:tcPr marL="6100" marR="6100" marT="610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8921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0" marR="6100" marT="6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обращений за получением массовых социально значимых государственных и муниципальных услуг в электронном виде с использованием ЕПГУ, без необходимости личного посещения ОГВ, ОМС и МФЦ, от общего количества таких услуг, процентов</a:t>
                      </a:r>
                    </a:p>
                  </a:txBody>
                  <a:tcPr marL="6100" marR="6100" marT="610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8921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0" marR="6100" marT="6100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массовых социально значимых государственных и муниципальных услуг в электронном виде, предоставляемых с использованием ЕПГУ, от общего количества таких услуг, предоставляемых в электронном виде, процентов</a:t>
                      </a:r>
                    </a:p>
                  </a:txBody>
                  <a:tcPr marL="6100" marR="6100" marT="610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391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</a:t>
            </a:r>
            <a:r>
              <a:rPr lang="ru-RU" sz="1400" b="1" dirty="0">
                <a:solidFill>
                  <a:prstClr val="black"/>
                </a:solidFill>
              </a:rPr>
              <a:t>Государственной программы Республики Татарстан </a:t>
            </a:r>
          </a:p>
          <a:p>
            <a:pPr algn="ctr" fontAlgn="t"/>
            <a:r>
              <a:rPr lang="ru-RU" sz="1400" b="1" dirty="0">
                <a:solidFill>
                  <a:prstClr val="black"/>
                </a:solidFill>
              </a:rPr>
              <a:t>"Цифровой Татарстан"</a:t>
            </a:r>
            <a:endParaRPr lang="ru-RU" sz="1400" b="1" dirty="0">
              <a:solidFill>
                <a:srgbClr val="000000"/>
              </a:solidFill>
            </a:endParaRPr>
          </a:p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(продолжение)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398226"/>
              </p:ext>
            </p:extLst>
          </p:nvPr>
        </p:nvGraphicFramePr>
        <p:xfrm>
          <a:off x="600075" y="1080941"/>
          <a:ext cx="8285017" cy="4906777"/>
        </p:xfrm>
        <a:graphic>
          <a:graphicData uri="http://schemas.openxmlformats.org/drawingml/2006/table">
            <a:tbl>
              <a:tblPr/>
              <a:tblGrid>
                <a:gridCol w="1449025"/>
                <a:gridCol w="3818300"/>
                <a:gridCol w="619125"/>
                <a:gridCol w="561975"/>
                <a:gridCol w="660416"/>
                <a:gridCol w="610280"/>
                <a:gridCol w="565896"/>
              </a:tblGrid>
              <a:tr h="12996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единица измерения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94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год*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8921">
                <a:tc rowSpan="6"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Реализация на территории РТ национальной программы «Цифровая экономика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Уровень удовлетворенности качеством предоставления массовых социально значимых государственных и муниципальных услуг в электронном виде с использованием ЕПГУ, баллов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3,8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3,9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4,0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4,4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4,4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921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54" marR="4254" marT="4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Количество видов сведений, предоставляемых в режиме онлайн ОГВ в рамках межведомственного взаимодействия при предоставлении государственных услуг и исполнения функций, в том числе коммерческих организаций, в соответствии с законодательством, условных единиц 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910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зарегистрированных пользователей ЕПГУ,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исполь-зующих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сервисы ЕПГУ в текущем году в целях получения государственных и муниципальных услуг в электронном виде, от общего числа зарегистрированных пользователей ЕПГУ, процентов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910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54" marR="4254" marT="4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Количество реализованных на базе единой платформы сервисов обеспечения функций ОГВ и ОМС, в том числе типовых функций, штук 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444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54" marR="4254" marT="4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расходов на закупки и/или аренду отечественного программного обеспечения и платформ от общих расходов на закупку или аренду программного обеспечения, процентов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8921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ОГВ, использующих государственные облачные сервисы и инфраструктуры, процентов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892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Реализация на территории РТ федерального проекта «Информационная инфраструктура»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государственных и муниципальных образовательных организаций, реализующих программы начального общего, основного общего, среднего общего и среднего профессионального образования, в учебных классах которых обеспечена возможность беспроводного широкополосного доступа к сети «Интернет» по технологии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Wi-Fi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, процентов (в государственных (муниципальных) образовательных организациях, реализующих программы общего образования, в соответствии с утвержденным стандартом сформирована ИТ-инфраструктура для обеспечения в помещениях безопасного доступа к государственным, муниципальным и иным информационным системам, а также к сети «Интернет», процентов)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7,4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15,34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34,42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911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</a:t>
            </a:r>
            <a:r>
              <a:rPr lang="ru-RU" sz="1400" b="1" dirty="0">
                <a:solidFill>
                  <a:prstClr val="black"/>
                </a:solidFill>
              </a:rPr>
              <a:t>Государственной программы Республики Татарстан </a:t>
            </a:r>
          </a:p>
          <a:p>
            <a:pPr algn="ctr" fontAlgn="t"/>
            <a:r>
              <a:rPr lang="ru-RU" sz="1400" b="1" dirty="0">
                <a:solidFill>
                  <a:prstClr val="black"/>
                </a:solidFill>
              </a:rPr>
              <a:t>"Цифровой Татарстан"</a:t>
            </a:r>
            <a:endParaRPr lang="ru-RU" sz="1400" b="1" dirty="0">
              <a:solidFill>
                <a:srgbClr val="000000"/>
              </a:solidFill>
            </a:endParaRPr>
          </a:p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(продолжение)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034790"/>
              </p:ext>
            </p:extLst>
          </p:nvPr>
        </p:nvGraphicFramePr>
        <p:xfrm>
          <a:off x="600075" y="1080941"/>
          <a:ext cx="8285017" cy="5013008"/>
        </p:xfrm>
        <a:graphic>
          <a:graphicData uri="http://schemas.openxmlformats.org/drawingml/2006/table">
            <a:tbl>
              <a:tblPr/>
              <a:tblGrid>
                <a:gridCol w="1449025"/>
                <a:gridCol w="3818300"/>
                <a:gridCol w="619125"/>
                <a:gridCol w="561975"/>
                <a:gridCol w="660416"/>
                <a:gridCol w="610280"/>
                <a:gridCol w="565896"/>
              </a:tblGrid>
              <a:tr h="12996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единица измерения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94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год*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892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Реализация на территории РТ федерального проекта «Информационная инфраструктура»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социально значимых объектов, имеющих широко-полосный доступ к сети «Интернет» в соответствии с утвержденными требованиями, процентов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92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Софинансируемые расходы на реализацию региональных проектов в сфере информационных технологий 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региональных услуг, предоставляемых в Республике Татарстан в электронном виде посредством ведомственной информационной системы с применением цифровых регламентов, от общего количества региональных услуг, предоставляемых посредством ведомственной информационной системы в Республике Татарстан, процентов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91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Обеспечение равного доступа населения к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медиасреде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Увеличение количества материалов в СМИ Республики Татарстан, направленных на формирование общечеловеческих ценностей жителей республики, сохранение и развитие национальных культур народов, проживающих в республике, процентов</a:t>
                      </a: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634"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Развитие информационного пространства и массовых коммуникаций</a:t>
                      </a:r>
                    </a:p>
                  </a:txBody>
                  <a:tcPr marL="6141" marR="6141" marT="6141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Рост посещаемости сетевых изданий к аналогичному пе­риоду прошлого года, про­центов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444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Объем телерадиовещания, выпущенного в эфир за счет государственной под­держки, </a:t>
                      </a:r>
                      <a:r>
                        <a:rPr lang="ru-RU" sz="9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тыс.часов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0451"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Государственная поддержка и развитие периодической печати на конкурсной основе</a:t>
                      </a:r>
                    </a:p>
                  </a:txBody>
                  <a:tcPr marL="6100" marR="6100" marT="610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количество полос газет, выпускаемых при фи­нансовой поддержке печат­ных средств массовой ин­формации за счет средств бюджета Республики Татар­стан, в неделю,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полос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1900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1900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1650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1650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1650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1228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0" marR="6100" marT="6100" marB="0" anchor="ctr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количество полос журналов, выпускаемых при финансовой поддержке пе­чатных средств массовой ин­формации за счет средств бюджета Республики Татар­стан, в месяц,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полос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1150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1150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1150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8921"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Государственная поддержка и развитие телерадиовещания на </a:t>
                      </a:r>
                    </a:p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конкурсной основе</a:t>
                      </a:r>
                    </a:p>
                  </a:txBody>
                  <a:tcPr marL="6100" marR="6100" marT="610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Объем телевещания, выпу­щенного в эфир при финан­совой поддержке за счет средств бюджета Респуб­лики Татарстан, в год, часов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14500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15300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15300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15300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15300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8921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0" marR="6100" marT="610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Объем радиовещания, выпу­щенного в эфир при финансо­вой поддержке за счет средств бюджета Республики Татар­стан, в год, часов</a:t>
                      </a: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017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</a:t>
            </a:r>
            <a:r>
              <a:rPr lang="ru-RU" sz="1400" b="1" dirty="0">
                <a:solidFill>
                  <a:prstClr val="black"/>
                </a:solidFill>
              </a:rPr>
              <a:t>Государственной программы Республики Татарстан </a:t>
            </a:r>
          </a:p>
          <a:p>
            <a:pPr algn="ctr" fontAlgn="t"/>
            <a:r>
              <a:rPr lang="ru-RU" sz="1400" b="1" dirty="0">
                <a:solidFill>
                  <a:prstClr val="black"/>
                </a:solidFill>
              </a:rPr>
              <a:t>"Цифровой Татарстан"</a:t>
            </a:r>
            <a:endParaRPr lang="ru-RU" sz="1400" b="1" dirty="0">
              <a:solidFill>
                <a:srgbClr val="000000"/>
              </a:solidFill>
            </a:endParaRPr>
          </a:p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(продолжение)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15494"/>
              </p:ext>
            </p:extLst>
          </p:nvPr>
        </p:nvGraphicFramePr>
        <p:xfrm>
          <a:off x="600075" y="1080941"/>
          <a:ext cx="8285017" cy="5447718"/>
        </p:xfrm>
        <a:graphic>
          <a:graphicData uri="http://schemas.openxmlformats.org/drawingml/2006/table">
            <a:tbl>
              <a:tblPr/>
              <a:tblGrid>
                <a:gridCol w="1449025"/>
                <a:gridCol w="3818300"/>
                <a:gridCol w="619125"/>
                <a:gridCol w="561975"/>
                <a:gridCol w="660416"/>
                <a:gridCol w="610280"/>
                <a:gridCol w="565896"/>
              </a:tblGrid>
              <a:tr h="12996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единица измерения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94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год*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892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Периодические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издания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, учрежденные органами законодательной и исполнительной власти Республики Татарстан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Среднее количество полос, публикуемых периодическими изданиями, учрежденными органами законодательной и исполнительной власти Республики Татарстан, в неделю, полос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92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Государственная под-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держка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издательской деятельности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Количество наименований издаваемой социально значимой литературы в год, единиц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91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Общехозяйственная деятельность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Татмедиа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Государственное управление в сфере печати и массовых коммуникаций, процентов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63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Развитие сферы платных услуг, оказываемых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подведомственными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учреждениями 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Выполнение плановых показателей объемов доходов от оказания платных услуг подведомственными учреждениями, процентов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44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Создание благоприятных условий для ИТ-проектов (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стартапов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Увеличение вложений в отечественные решения в сфере ин-формационных технологий в 4 раза по сравнению с показателем 2019 года, единиц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9444">
                <a:tc rowSpan="6"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Предоставление услуг по бизнес-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инкубированию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субъектов малого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предпринимательства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 сфере информационных технологий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Количество ИТ-компаний, размещенных в бизнес-инкубаторе, единиц</a:t>
                      </a: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4601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Уровень соответствия квалификации персонала ГАУ «ИТ-парк», задействованного в оказании услуг бизнес-</a:t>
                      </a:r>
                      <a:r>
                        <a:rPr lang="ru-RU" sz="900" dirty="0" err="1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инкубирования</a:t>
                      </a: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требованиям предоставления услуги бизнес-</a:t>
                      </a:r>
                      <a:r>
                        <a:rPr lang="ru-RU" sz="900" dirty="0" err="1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инкубирования</a:t>
                      </a: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процентов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857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Наличие со стороны резидентов бизнес-инкубатора обоснованных жалоб на объем и качество предоставляемых услуг,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единиц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228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Доля инкубированных проектов, доведенных до реализации, процен­тов</a:t>
                      </a: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не менее 40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не менее 40</a:t>
                      </a: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не менее 40</a:t>
                      </a:r>
                      <a:endParaRPr lang="ru-RU" sz="9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не менее 40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9525" marB="95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8921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Доля резидентов бизнес-инкубатора, удовлетворенных качеством и доступностью услуги,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процентов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8921">
                <a:tc vMerge="1">
                  <a:txBody>
                    <a:bodyPr/>
                    <a:lstStyle/>
                    <a:p>
                      <a:pPr algn="ctr" rtl="0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4" marR="4254" marT="4254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Доля инкубированных проектов, функционирующих через год после окончания срока предоставления     услуги   бизнес-</a:t>
                      </a:r>
                      <a:r>
                        <a:rPr lang="ru-RU" sz="900" dirty="0" err="1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инкубирования</a:t>
                      </a: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процентов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9525" marB="95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4254" marR="4254" marT="425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496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</a:t>
            </a:r>
            <a:r>
              <a:rPr lang="ru-RU" sz="1400" b="1" dirty="0">
                <a:solidFill>
                  <a:prstClr val="black"/>
                </a:solidFill>
              </a:rPr>
              <a:t>Государственной программы Республики Татарстан </a:t>
            </a:r>
          </a:p>
          <a:p>
            <a:pPr algn="ctr" fontAlgn="t"/>
            <a:r>
              <a:rPr lang="ru-RU" sz="1400" b="1" dirty="0">
                <a:solidFill>
                  <a:prstClr val="black"/>
                </a:solidFill>
              </a:rPr>
              <a:t>"Цифровой Татарстан"</a:t>
            </a:r>
            <a:endParaRPr lang="ru-RU" sz="1400" b="1" dirty="0">
              <a:solidFill>
                <a:srgbClr val="000000"/>
              </a:solidFill>
            </a:endParaRPr>
          </a:p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(продолжение)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56729"/>
              </p:ext>
            </p:extLst>
          </p:nvPr>
        </p:nvGraphicFramePr>
        <p:xfrm>
          <a:off x="600075" y="1080941"/>
          <a:ext cx="8285017" cy="4379397"/>
        </p:xfrm>
        <a:graphic>
          <a:graphicData uri="http://schemas.openxmlformats.org/drawingml/2006/table">
            <a:tbl>
              <a:tblPr/>
              <a:tblGrid>
                <a:gridCol w="1449025"/>
                <a:gridCol w="3818300"/>
                <a:gridCol w="619125"/>
                <a:gridCol w="561975"/>
                <a:gridCol w="660416"/>
                <a:gridCol w="610280"/>
                <a:gridCol w="565896"/>
              </a:tblGrid>
              <a:tr h="12996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единица измерения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94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год*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8921">
                <a:tc rowSpan="2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Выдача грантов на обучение в сфере информационных технологий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Количество грантов, выданных за год, на обучение по </a:t>
                      </a:r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специ-альности</a:t>
                      </a: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в сфере информационных технологий, штук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9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Количество государственных (муниципальных) служащих и работников учреждений, прошедших обучение компетенциям в сфере цифровой трансформации государственного и муниципального управления, человек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199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198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212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216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91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Проведение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мероприятия </a:t>
                      </a: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«Школа цифровых чемпионов»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Количество проектов – участников мероприятия, создающих технологические решения в области цифровой экономики с применением «сквозных» технологий (большие данные, искусственный интеллект, системы распределенного реестра, квантовые вычисления, </a:t>
                      </a:r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сенсорика</a:t>
                      </a: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и компоненты робототехники, беспроводная связь, виртуальная и дополненные реальности и др.), штук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634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Предоставление субсидии ГАУ «ИТ-парк» на возмещение затрат по организации и проведению мероприятия «</a:t>
                      </a:r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Open</a:t>
                      </a: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Innovations</a:t>
                      </a: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Startup</a:t>
                      </a: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Tour</a:t>
                      </a: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» 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Количество проведенных мероприятий, условных единиц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444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Общехозяйственная деятельность </a:t>
                      </a:r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Минцифры</a:t>
                      </a: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РТ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Укомплектованность должностей государственной гражданской службы </a:t>
                      </a:r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Минцифры</a:t>
                      </a: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РТ, процентов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444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Развитие системы пре-доставления </a:t>
                      </a:r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госу</a:t>
                      </a: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-дарственных и муниципальных услуг в МФЦ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Количество оказанных государственных, муниципальных и иных услуг в МФЦ (данные предоставляются МФЦ), единиц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5 500 000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6 000 000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6 000 000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6 000 000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6 000 000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913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0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</a:t>
            </a:r>
            <a:r>
              <a:rPr lang="ru-RU" sz="1400" b="1" dirty="0">
                <a:solidFill>
                  <a:prstClr val="black"/>
                </a:solidFill>
              </a:rPr>
              <a:t>Государственной программы Республики Татарстан </a:t>
            </a:r>
          </a:p>
          <a:p>
            <a:pPr algn="ctr" fontAlgn="t"/>
            <a:r>
              <a:rPr lang="ru-RU" sz="1400" b="1" dirty="0">
                <a:solidFill>
                  <a:prstClr val="black"/>
                </a:solidFill>
              </a:rPr>
              <a:t>"Цифровой Татарстан"</a:t>
            </a:r>
            <a:endParaRPr lang="ru-RU" sz="1400" b="1" dirty="0">
              <a:solidFill>
                <a:srgbClr val="000000"/>
              </a:solidFill>
            </a:endParaRPr>
          </a:p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(окончание)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287281"/>
              </p:ext>
            </p:extLst>
          </p:nvPr>
        </p:nvGraphicFramePr>
        <p:xfrm>
          <a:off x="609600" y="906531"/>
          <a:ext cx="8382000" cy="2886116"/>
        </p:xfrm>
        <a:graphic>
          <a:graphicData uri="http://schemas.openxmlformats.org/drawingml/2006/table">
            <a:tbl>
              <a:tblPr/>
              <a:tblGrid>
                <a:gridCol w="1955219"/>
                <a:gridCol w="3178756"/>
                <a:gridCol w="704850"/>
                <a:gridCol w="638175"/>
                <a:gridCol w="655871"/>
                <a:gridCol w="592852"/>
                <a:gridCol w="656277"/>
              </a:tblGrid>
              <a:tr h="11684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единица измерения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32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год*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6249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Предоставление субсидии ГАУ «ИТ-парк» на возмещение затрат по организации и проведению заседания Координационного Совета по защите информации при полномочном представителе Президента Российской Федерации в Приволжском федеральном округе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Количество проведенных мероприятий, условных единиц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52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Предоставление субсидии ГАУ «ИТ-парк» на финансовое обеспечение и возмещение затрат, связанных с созданием, внедрением и закупкой оборудования для СИБ, аттестацией ГИС «Бухгалтерский учет и отчетность государственных органов РТ и подведомственных им учреждений»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Техническая поддержка и закупка оборудования для СИБ ГИС «Бухгалтерский учет и отчетность государственных органов Республики Татарстан и подведомственных учреждений», процентов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360" marR="2360" marT="236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09600" y="5824128"/>
            <a:ext cx="8534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 </a:t>
            </a:r>
            <a:r>
              <a:rPr lang="ru-RU" sz="1100" b="1" i="1" dirty="0">
                <a:solidFill>
                  <a:schemeClr val="accent1"/>
                </a:solidFill>
              </a:rPr>
              <a:t>Министерство </a:t>
            </a:r>
            <a:r>
              <a:rPr lang="ru-RU" sz="1100" b="1" i="1" dirty="0" smtClean="0">
                <a:solidFill>
                  <a:schemeClr val="accent1"/>
                </a:solidFill>
              </a:rPr>
              <a:t>цифрового развития государственного управления, информационных технологий и связи Республики </a:t>
            </a:r>
            <a:r>
              <a:rPr lang="ru-RU" sz="11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2450" y="6281952"/>
            <a:ext cx="8001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1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100" b="1" i="1" dirty="0">
                <a:solidFill>
                  <a:schemeClr val="accent6"/>
                </a:solidFill>
              </a:rPr>
              <a:t>находится </a:t>
            </a:r>
            <a:r>
              <a:rPr lang="ru-RU" sz="1100" b="1" i="1" dirty="0" smtClean="0">
                <a:solidFill>
                  <a:schemeClr val="accent6"/>
                </a:solidFill>
              </a:rPr>
              <a:t>по </a:t>
            </a:r>
            <a:r>
              <a:rPr lang="ru-RU" sz="1100" b="1" i="1" dirty="0">
                <a:solidFill>
                  <a:schemeClr val="accent6"/>
                </a:solidFill>
              </a:rPr>
              <a:t>адресу</a:t>
            </a:r>
            <a:r>
              <a:rPr lang="ru-RU" sz="1100" b="1" i="1" dirty="0" smtClean="0">
                <a:solidFill>
                  <a:schemeClr val="accent6"/>
                </a:solidFill>
              </a:rPr>
              <a:t>:</a:t>
            </a:r>
            <a:r>
              <a:rPr lang="en-US" sz="1100" b="1" i="1" dirty="0">
                <a:solidFill>
                  <a:schemeClr val="accent6"/>
                </a:solidFill>
              </a:rPr>
              <a:t> </a:t>
            </a:r>
            <a:r>
              <a:rPr lang="en-US" sz="1100" b="1" i="1" dirty="0" smtClean="0">
                <a:solidFill>
                  <a:schemeClr val="accent6"/>
                </a:solidFill>
              </a:rPr>
              <a:t>http://digital.tatarstan.ru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  <p:sp>
        <p:nvSpPr>
          <p:cNvPr id="7" name="Заголовок 6"/>
          <p:cNvSpPr txBox="1">
            <a:spLocks/>
          </p:cNvSpPr>
          <p:nvPr/>
        </p:nvSpPr>
        <p:spPr>
          <a:xfrm>
            <a:off x="660140" y="5042256"/>
            <a:ext cx="8280920" cy="4320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0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0140" y="4669770"/>
            <a:ext cx="80712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i="1" dirty="0" smtClean="0"/>
              <a:t>* -  в 2021 году приведены индикаторы государственной программы </a:t>
            </a:r>
            <a:r>
              <a:rPr lang="ru-RU" sz="1000" i="1" dirty="0"/>
              <a:t>"Развитие информационных и коммуникационных технологий в Республике Татарстан "Открытый </a:t>
            </a:r>
            <a:r>
              <a:rPr lang="ru-RU" sz="1000" i="1" dirty="0" smtClean="0"/>
              <a:t>Татарстан"</a:t>
            </a:r>
            <a:endParaRPr lang="ru-RU" sz="1000" i="1" dirty="0"/>
          </a:p>
        </p:txBody>
      </p:sp>
    </p:spTree>
    <p:extLst>
      <p:ext uri="{BB962C8B-B14F-4D97-AF65-F5344CB8AC3E}">
        <p14:creationId xmlns:p14="http://schemas.microsoft.com/office/powerpoint/2010/main" val="179475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50452" y="1313703"/>
            <a:ext cx="45586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00"/>
                </a:solidFill>
              </a:rPr>
              <a:t>Цель</a:t>
            </a:r>
            <a:r>
              <a:rPr lang="ru-RU" sz="1600" b="1" dirty="0">
                <a:solidFill>
                  <a:srgbClr val="000000"/>
                </a:solidFill>
              </a:rPr>
              <a:t>: </a:t>
            </a:r>
            <a:r>
              <a:rPr lang="ru-RU" sz="1600" dirty="0" smtClean="0">
                <a:solidFill>
                  <a:srgbClr val="000000"/>
                </a:solidFill>
              </a:rPr>
              <a:t>обеспечение </a:t>
            </a:r>
            <a:r>
              <a:rPr lang="ru-RU" sz="1600" dirty="0">
                <a:solidFill>
                  <a:srgbClr val="000000"/>
                </a:solidFill>
              </a:rPr>
              <a:t>дальнейшего развития транспортного комплекса и создание современной инфокоммуникационной транспортной  инфраструктуры для удовлетворения потребностей экономики и опережающего развития общественной инфраструктуры в Республике   Татарстан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5056" y="57075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12. Государственная программа</a:t>
            </a:r>
            <a:r>
              <a:rPr lang="ru-RU" b="1" dirty="0">
                <a:solidFill>
                  <a:prstClr val="black"/>
                </a:solidFill>
              </a:rPr>
              <a:t/>
            </a:r>
            <a:br>
              <a:rPr lang="ru-RU" b="1" dirty="0">
                <a:solidFill>
                  <a:prstClr val="black"/>
                </a:solidFill>
              </a:rPr>
            </a:br>
            <a:r>
              <a:rPr lang="ru-RU" b="1" dirty="0" smtClean="0">
                <a:solidFill>
                  <a:prstClr val="black"/>
                </a:solidFill>
              </a:rPr>
              <a:t>"Развитие транспортной системы Республики Татарстан"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20" y="1313703"/>
            <a:ext cx="3424381" cy="2260091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53418"/>
              </p:ext>
            </p:extLst>
          </p:nvPr>
        </p:nvGraphicFramePr>
        <p:xfrm>
          <a:off x="692029" y="4037647"/>
          <a:ext cx="8058464" cy="8679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32428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4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63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61 404 178,8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88 756 218,6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49 328 960,8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51 065 163,3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35 555 954,3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438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15056" y="57075"/>
            <a:ext cx="7943850" cy="445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400" b="1" dirty="0">
                <a:solidFill>
                  <a:prstClr val="black"/>
                </a:solidFill>
              </a:rPr>
              <a:t>Индикаторы государственной программы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 smtClean="0">
                <a:solidFill>
                  <a:prstClr val="black"/>
                </a:solidFill>
              </a:rPr>
              <a:t>"Развитие транспортной системы Республики Татарстан"</a:t>
            </a:r>
            <a:endParaRPr lang="ru-RU" sz="1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270270"/>
              </p:ext>
            </p:extLst>
          </p:nvPr>
        </p:nvGraphicFramePr>
        <p:xfrm>
          <a:off x="538144" y="698928"/>
          <a:ext cx="8366381" cy="5288798"/>
        </p:xfrm>
        <a:graphic>
          <a:graphicData uri="http://schemas.openxmlformats.org/drawingml/2006/table">
            <a:tbl>
              <a:tblPr/>
              <a:tblGrid>
                <a:gridCol w="4942237"/>
                <a:gridCol w="691576"/>
                <a:gridCol w="683142"/>
                <a:gridCol w="683142"/>
                <a:gridCol w="683142"/>
                <a:gridCol w="683142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Целевые показатели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</a:t>
                      </a:r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</a:t>
                      </a:r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</a:t>
                      </a:r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</a:t>
                      </a:r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Перевозка пассажиров железнодорожным транспортом пригородного сообщения млн. человек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Пассажирооборот железнодорожного транспорта пригородного сообщения,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млн.пасс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./км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239,22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dirty="0">
                          <a:solidFill>
                            <a:srgbClr val="22272F"/>
                          </a:solidFill>
                          <a:effectLst/>
                          <a:latin typeface="PT Serif"/>
                        </a:rPr>
                        <a:t>240,798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240,798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240,798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240,798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Перевозка грузов,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млн.тонн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15,2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15,2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15,2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15,2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Перевозка пассажиров речным транспортом, млн. человек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0,34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0,35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0,36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0,37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Пассажирооборот,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млн.пасс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./км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10,67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10,99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11,31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11,87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Перевозка пассажиров автобусами (на маршрутах регулярных перевозок (без заказных автобусов)),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млн.человек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249,1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261,5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274,6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274,6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Пассажирооборот автобусов (на маршрутах регулярных перевозок (без заказных автобусов)),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млн.пасс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./км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1 396,9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1466,7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1540,0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1617,0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1617,0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Перевозка пассажиров троллейбусами, млн. человек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25,5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26,7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28,0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28,0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Пассажирооборот троллейбусов,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млн.пасс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./км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95,0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99,7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104,7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104,7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Перевозка пассажиров трамваями, млн. человек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37,9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39,8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41,8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41,8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Пассажирооборот трамваев,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млн.пасс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./км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131,3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137,8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144,7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144,7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Перевозка пассажиров метрополитеном, млн. человек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29,2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30,7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32,3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32,3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Пассажирооборот метрополитена,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млн.пасс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./км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213,9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224,6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235,8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235,8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грузоперевозок всеми видами транспорта, кроме трубопроводного, млн. тонн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81,5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82,0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82,0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рабочих мест в транспортно-логистической сфере, тыс. человек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90,0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91,0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92,0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92,0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логистических центров в Республике Татарстан, единиц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just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автомобильных дорог регионального и межмуниципального </a:t>
                      </a:r>
                      <a:r>
                        <a:rPr lang="ru-RU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значения, соответствующая </a:t>
                      </a:r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нормативным требованиям,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just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дорожной сети городских агломераций, находящаяся в нормативном состоянии,%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just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Удельный вес населенных пунктов, имеющих дороги с твердым покрытием до сети путей сообщения общего пользования,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817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объектов транспортной инфраструктуры, прошедших категорирование и оценку уязвимости, от общего количества объектов транспортной инфраструктуры, подлежащих категорированию и оценке уязвимости в соответствии с приказом Министерства транспорта Российской</a:t>
                      </a:r>
                      <a:r>
                        <a:rPr lang="ru-RU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Федерации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 23.07.2014 N 196,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17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424131" y="155275"/>
            <a:ext cx="8391525" cy="600075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Расходы консолидированного бюджета Республики </a:t>
            </a:r>
            <a:r>
              <a:rPr lang="ru-RU" dirty="0" smtClean="0"/>
              <a:t>Татарстан в </a:t>
            </a:r>
            <a:r>
              <a:rPr lang="ru-RU" dirty="0"/>
              <a:t>отдельных секторах экономики и социальной сферы </a:t>
            </a:r>
            <a:r>
              <a:rPr lang="ru-RU" dirty="0" smtClean="0"/>
              <a:t>в </a:t>
            </a:r>
            <a:r>
              <a:rPr lang="ru-RU" dirty="0"/>
              <a:t>расчете на душу населения (рублей</a:t>
            </a:r>
            <a:r>
              <a:rPr lang="ru-RU" dirty="0" smtClean="0"/>
              <a:t>) в </a:t>
            </a:r>
            <a:r>
              <a:rPr lang="ru-RU" dirty="0" smtClean="0"/>
              <a:t>2023 </a:t>
            </a:r>
            <a:r>
              <a:rPr lang="ru-RU" dirty="0" smtClean="0"/>
              <a:t>году 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556139"/>
              </p:ext>
            </p:extLst>
          </p:nvPr>
        </p:nvGraphicFramePr>
        <p:xfrm>
          <a:off x="676274" y="709675"/>
          <a:ext cx="3990975" cy="470772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149243"/>
                <a:gridCol w="841732"/>
              </a:tblGrid>
              <a:tr h="1287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Общеэкономические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539,0</a:t>
                      </a:r>
                    </a:p>
                  </a:txBody>
                  <a:tcPr marL="9525" marR="9525" marT="9525" marB="0" anchor="b"/>
                </a:tc>
              </a:tr>
              <a:tr h="1689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Воспроизводство минерально-сырьевой базы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26,0</a:t>
                      </a:r>
                    </a:p>
                  </a:txBody>
                  <a:tcPr marL="9525" marR="9525" marT="9525" marB="0" anchor="b"/>
                </a:tc>
              </a:tr>
              <a:tr h="13857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Сельское хозяйство и рыболовство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875,2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4975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Водное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143,6</a:t>
                      </a:r>
                    </a:p>
                  </a:txBody>
                  <a:tcPr marL="9525" marR="9525" marT="9525" marB="0" anchor="b"/>
                </a:tc>
              </a:tr>
              <a:tr h="1634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Лесное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321,6</a:t>
                      </a:r>
                    </a:p>
                  </a:txBody>
                  <a:tcPr marL="9525" marR="9525" marT="9525" marB="0" anchor="b"/>
                </a:tc>
              </a:tr>
              <a:tr h="1363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Транспорт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614,9</a:t>
                      </a:r>
                    </a:p>
                  </a:txBody>
                  <a:tcPr marL="9525" marR="9525" marT="9525" marB="0" anchor="b"/>
                </a:tc>
              </a:tr>
              <a:tr h="1673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Дорожное хозяйство (дорожные фонды)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763,2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156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Связь и информатика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585,9</a:t>
                      </a:r>
                    </a:p>
                  </a:txBody>
                  <a:tcPr marL="9525" marR="9525" marT="9525" marB="0" anchor="b"/>
                </a:tc>
              </a:tr>
              <a:tr h="1794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630,4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8348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448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Жилищное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704,9</a:t>
                      </a:r>
                    </a:p>
                  </a:txBody>
                  <a:tcPr marL="9525" marR="9525" marT="9525" marB="0" anchor="b"/>
                </a:tc>
              </a:tr>
              <a:tr h="1566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Коммунальное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021,7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7091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Благоустройство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559,5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17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165,6</a:t>
                      </a:r>
                    </a:p>
                  </a:txBody>
                  <a:tcPr marL="9525" marR="9525" marT="9525" marB="0" anchor="b"/>
                </a:tc>
              </a:tr>
              <a:tr h="12900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70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Сбор, удаление отходов и очистка сточных вод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221,1</a:t>
                      </a:r>
                    </a:p>
                  </a:txBody>
                  <a:tcPr marL="9525" marR="9525" marT="9525" marB="0" anchor="b"/>
                </a:tc>
              </a:tr>
              <a:tr h="25572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89,1</a:t>
                      </a:r>
                    </a:p>
                  </a:txBody>
                  <a:tcPr marL="9525" marR="9525" marT="9525" marB="0" anchor="b"/>
                </a:tc>
              </a:tr>
              <a:tr h="1518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690,7</a:t>
                      </a:r>
                    </a:p>
                  </a:txBody>
                  <a:tcPr marL="9525" marR="9525" marT="9525" marB="0" anchor="b"/>
                </a:tc>
              </a:tr>
              <a:tr h="868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7280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578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629,9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782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774,7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27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Среднее профессиональное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347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118,9</a:t>
                      </a:r>
                    </a:p>
                  </a:txBody>
                  <a:tcPr marL="9525" marR="9525" marT="9525" marB="0" anchor="b"/>
                </a:tc>
              </a:tr>
              <a:tr h="15188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Высшее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56,8</a:t>
                      </a:r>
                    </a:p>
                  </a:txBody>
                  <a:tcPr marL="9525" marR="9525" marT="9525" marB="0" anchor="b"/>
                </a:tc>
              </a:tr>
              <a:tr h="19780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346,7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710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243619"/>
              </p:ext>
            </p:extLst>
          </p:nvPr>
        </p:nvGraphicFramePr>
        <p:xfrm>
          <a:off x="4896390" y="714710"/>
          <a:ext cx="4038599" cy="452466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186822"/>
                <a:gridCol w="851777"/>
              </a:tblGrid>
              <a:tr h="15338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Культура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835,2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550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Кинематография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33,4</a:t>
                      </a:r>
                    </a:p>
                  </a:txBody>
                  <a:tcPr marL="9525" marR="9525" marT="9525" marB="0" anchor="b"/>
                </a:tc>
              </a:tr>
              <a:tr h="1354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105,7</a:t>
                      </a:r>
                    </a:p>
                  </a:txBody>
                  <a:tcPr marL="9525" marR="9525" marT="9525" marB="0" anchor="b"/>
                </a:tc>
              </a:tr>
              <a:tr h="10123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192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Стационарная медицинская помощь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817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Амбулаторная помощь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871,1</a:t>
                      </a:r>
                    </a:p>
                  </a:txBody>
                  <a:tcPr marL="9525" marR="9525" marT="9525" marB="0" anchor="b"/>
                </a:tc>
              </a:tr>
              <a:tr h="1627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Скорая медицинская помощь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119,5</a:t>
                      </a:r>
                    </a:p>
                  </a:txBody>
                  <a:tcPr marL="9525" marR="9525" marT="9525" marB="0" anchor="b"/>
                </a:tc>
              </a:tr>
              <a:tr h="17048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Санаторно-оздоровительная помощь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</a:t>
                      </a:r>
                    </a:p>
                  </a:txBody>
                  <a:tcPr marL="9525" marR="9525" marT="9525" marB="0" anchor="b"/>
                </a:tc>
              </a:tr>
              <a:tr h="2712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172,3</a:t>
                      </a:r>
                    </a:p>
                  </a:txBody>
                  <a:tcPr marL="9525" marR="9525" marT="9525" marB="0" anchor="b"/>
                </a:tc>
              </a:tr>
              <a:tr h="1675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Санитарно-эпидемиологическое благополучие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38,1</a:t>
                      </a:r>
                    </a:p>
                  </a:txBody>
                  <a:tcPr marL="9525" marR="9525" marT="9525" marB="0" anchor="b"/>
                </a:tc>
              </a:tr>
              <a:tr h="2712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Прикладные научные исследования в области здравоохранения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</a:t>
                      </a:r>
                    </a:p>
                  </a:txBody>
                  <a:tcPr marL="9525" marR="9525" marT="9525" marB="0" anchor="b"/>
                </a:tc>
              </a:tr>
              <a:tr h="1830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096,7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408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8226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309,1</a:t>
                      </a:r>
                    </a:p>
                  </a:txBody>
                  <a:tcPr marL="9525" marR="9525" marT="9525" marB="0" anchor="b"/>
                </a:tc>
              </a:tr>
              <a:tr h="1301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Социальное обслуживание населения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691,1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774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863,9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2350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047,8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7091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145,9</a:t>
                      </a:r>
                    </a:p>
                  </a:txBody>
                  <a:tcPr marL="9525" marR="9525" marT="9525" marB="0" anchor="b"/>
                </a:tc>
              </a:tr>
              <a:tr h="1517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423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Физическая культура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429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Массовый спорт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110,7</a:t>
                      </a:r>
                    </a:p>
                  </a:txBody>
                  <a:tcPr marL="9525" marR="9525" marT="9525" marB="0" anchor="b"/>
                </a:tc>
              </a:tr>
              <a:tr h="1434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Спорт высших достижений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471,5</a:t>
                      </a:r>
                    </a:p>
                  </a:txBody>
                  <a:tcPr marL="9525" marR="9525" marT="9525" marB="0" anchor="b"/>
                </a:tc>
              </a:tr>
              <a:tr h="1672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26,0</a:t>
                      </a:r>
                    </a:p>
                  </a:txBody>
                  <a:tcPr marL="9525" marR="9525" marT="9525" marB="0" anchor="b"/>
                </a:tc>
              </a:tr>
              <a:tr h="891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7293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Телевидение и радиовещание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259,7</a:t>
                      </a:r>
                    </a:p>
                  </a:txBody>
                  <a:tcPr marL="9525" marR="9525" marT="9525" marB="0" anchor="b"/>
                </a:tc>
              </a:tr>
              <a:tr h="1394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Периодическая печать и издательства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181,6</a:t>
                      </a:r>
                    </a:p>
                  </a:txBody>
                  <a:tcPr marL="9525" marR="9525" marT="9525" marB="0" anchor="b"/>
                </a:tc>
              </a:tr>
              <a:tr h="17768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Дугие вопросы в области средств массовой информации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88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15056" y="180900"/>
            <a:ext cx="7943850" cy="445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400" b="1" dirty="0">
                <a:solidFill>
                  <a:prstClr val="black"/>
                </a:solidFill>
              </a:rPr>
              <a:t>Индикаторы государственной </a:t>
            </a:r>
            <a:r>
              <a:rPr lang="ru-RU" sz="1400" b="1" dirty="0" smtClean="0">
                <a:solidFill>
                  <a:prstClr val="black"/>
                </a:solidFill>
              </a:rPr>
              <a:t>программы</a:t>
            </a:r>
            <a:r>
              <a:rPr lang="ru-RU" sz="1400" b="1" dirty="0">
                <a:solidFill>
                  <a:prstClr val="black"/>
                </a:solidFill>
              </a:rPr>
              <a:t/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 smtClean="0">
                <a:solidFill>
                  <a:prstClr val="black"/>
                </a:solidFill>
              </a:rPr>
              <a:t>"Развитие транспортной системы Республики Татарстан" (продолжение)</a:t>
            </a:r>
            <a:endParaRPr lang="ru-RU" sz="1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685338"/>
              </p:ext>
            </p:extLst>
          </p:nvPr>
        </p:nvGraphicFramePr>
        <p:xfrm>
          <a:off x="615056" y="834008"/>
          <a:ext cx="8366381" cy="3084713"/>
        </p:xfrm>
        <a:graphic>
          <a:graphicData uri="http://schemas.openxmlformats.org/drawingml/2006/table">
            <a:tbl>
              <a:tblPr/>
              <a:tblGrid>
                <a:gridCol w="4942237"/>
                <a:gridCol w="691576"/>
                <a:gridCol w="683142"/>
                <a:gridCol w="683142"/>
                <a:gridCol w="683142"/>
                <a:gridCol w="683142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Целевые показатели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год</a:t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 год</a:t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2025 год</a:t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Выполнение государственного задания на управление (транспортом),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выполненных Министерством транспорта и дорожного хозяйства Республики Татарстан в установленные контрольные сроки поручений вышестоящих организаций в общем объеме поручений, для которых установлен срок исполнения,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выполненных Министерством транспорта и дорожного хозяйства Республики Татарстан персонифицированных поручений в общем количестве персонифицированных поручений, данных в нормативных правовых актах Республики Татарстан,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 роста (снижения) производительности труда на крупных и средних предприятиях дорожно-транспортного комплекса к предыдущему году,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 роста (снижения) количества высокопроизводительных рабочих мест на крупных и средних предприятиях дорожно-транспортного комплекса к предыдущему году,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транспортных средств, относящихся к общественному транспорту, в отношении которых проведены мероприятия по энергосбережению и повышению энергетической эффективности, в том числе по замещению бензина и дизельного топлива, используемых транспортными средствами в качестве моторного топлива, природным газом, газовыми смесями, сжиженным углеводородным газом, используемыми в качестве моторного топлива, и электрической энергией, единиц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транспортных средств, использующих природный газ, газовые смеси, сжиженный углеводородный газ в качестве моторного топлива, регулирование тарифов на услуги по перевозке на которых осуществляется Республикой Татарстан, ед.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920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943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876449"/>
              </p:ext>
            </p:extLst>
          </p:nvPr>
        </p:nvGraphicFramePr>
        <p:xfrm>
          <a:off x="615056" y="5328997"/>
          <a:ext cx="7886700" cy="3257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6700"/>
              </a:tblGrid>
              <a:tr h="1724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Ответственный исполнитель ГП: Министерство транспорта и дорожного хозяйства Республики </a:t>
                      </a:r>
                      <a:r>
                        <a:rPr lang="ru-RU" sz="1050" b="1" i="1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Татарстан</a:t>
                      </a:r>
                    </a:p>
                    <a:p>
                      <a:pPr algn="l" fontAlgn="ctr"/>
                      <a:endParaRPr lang="ru-RU" sz="1050" b="1" i="1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50" marR="5750" marT="57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92158" y="5676121"/>
            <a:ext cx="82099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0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</a:t>
            </a:r>
            <a:r>
              <a:rPr lang="ru-RU" sz="1000" b="1" i="1" u="sng" dirty="0">
                <a:solidFill>
                  <a:schemeClr val="accent6"/>
                </a:solidFill>
              </a:rPr>
              <a:t> </a:t>
            </a:r>
            <a:r>
              <a:rPr lang="ru-RU" sz="1000" b="1" i="1" dirty="0">
                <a:solidFill>
                  <a:schemeClr val="accent6"/>
                </a:solidFill>
              </a:rPr>
              <a:t>http://mindortrans.tatarstan.ru</a:t>
            </a:r>
            <a:endParaRPr lang="ru-RU" sz="1000" b="1" i="1" dirty="0">
              <a:solidFill>
                <a:schemeClr val="accent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1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56264" y="1085261"/>
            <a:ext cx="5087404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400" b="1" dirty="0" smtClean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Цели: </a:t>
            </a:r>
          </a:p>
          <a:p>
            <a:pPr marL="342900" indent="-342900" algn="just">
              <a:buAutoNum type="arabicParenR"/>
            </a:pPr>
            <a:r>
              <a:rPr lang="ru-RU" sz="1400" dirty="0" smtClean="0">
                <a:latin typeface="+mn-lt"/>
              </a:rPr>
              <a:t>повышение </a:t>
            </a:r>
            <a:r>
              <a:rPr lang="ru-RU" sz="1400" dirty="0">
                <a:latin typeface="+mn-lt"/>
              </a:rPr>
              <a:t>конкурентоспособности сельскохозяйственной продукции на внутреннем и внешнем рынках на основе инновационного развития агропромышленного комплекса Республики </a:t>
            </a:r>
            <a:r>
              <a:rPr lang="ru-RU" sz="1400" dirty="0" smtClean="0">
                <a:latin typeface="+mn-lt"/>
              </a:rPr>
              <a:t>Татарстан;</a:t>
            </a:r>
          </a:p>
          <a:p>
            <a:pPr marL="342900" indent="-342900" algn="just">
              <a:buAutoNum type="arabicParenR"/>
            </a:pPr>
            <a:r>
              <a:rPr lang="ru-RU" sz="1400" dirty="0" smtClean="0">
                <a:latin typeface="+mn-lt"/>
              </a:rPr>
              <a:t>повышение </a:t>
            </a:r>
            <a:r>
              <a:rPr lang="ru-RU" sz="1400" dirty="0">
                <a:latin typeface="+mn-lt"/>
              </a:rPr>
              <a:t>финансовой устойчивости товаропроизводителей агропромышленного </a:t>
            </a:r>
            <a:r>
              <a:rPr lang="ru-RU" sz="1400" dirty="0" smtClean="0">
                <a:latin typeface="+mn-lt"/>
              </a:rPr>
              <a:t>комплекса;</a:t>
            </a:r>
          </a:p>
          <a:p>
            <a:pPr marL="342900" indent="-342900" algn="just">
              <a:buAutoNum type="arabicParenR"/>
            </a:pPr>
            <a:r>
              <a:rPr lang="ru-RU" sz="1400" dirty="0" smtClean="0">
                <a:latin typeface="+mn-lt"/>
              </a:rPr>
              <a:t>воспроизводство </a:t>
            </a:r>
            <a:r>
              <a:rPr lang="ru-RU" sz="1400" dirty="0">
                <a:latin typeface="+mn-lt"/>
              </a:rPr>
              <a:t>и повышение эффективности использования в сельском хозяйстве земельных и других ресурсов, а также </a:t>
            </a:r>
            <a:r>
              <a:rPr lang="ru-RU" sz="1400" dirty="0" err="1">
                <a:latin typeface="+mn-lt"/>
              </a:rPr>
              <a:t>экологизация</a:t>
            </a:r>
            <a:r>
              <a:rPr lang="ru-RU" sz="1400" dirty="0">
                <a:latin typeface="+mn-lt"/>
              </a:rPr>
              <a:t> </a:t>
            </a:r>
            <a:r>
              <a:rPr lang="ru-RU" sz="1400" dirty="0" smtClean="0">
                <a:latin typeface="+mn-lt"/>
              </a:rPr>
              <a:t>производства;</a:t>
            </a:r>
          </a:p>
          <a:p>
            <a:pPr marL="342900" indent="-342900" algn="just">
              <a:buAutoNum type="arabicParenR"/>
            </a:pPr>
            <a:r>
              <a:rPr lang="ru-RU" sz="1400" dirty="0" smtClean="0">
                <a:latin typeface="+mn-lt"/>
              </a:rPr>
              <a:t>устойчивое </a:t>
            </a:r>
            <a:r>
              <a:rPr lang="ru-RU" sz="1400" dirty="0">
                <a:latin typeface="+mn-lt"/>
              </a:rPr>
              <a:t>развитие сельских территорий.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0072" y="42382"/>
            <a:ext cx="7943850" cy="9194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13. Государственная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программа 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сельского хозяйства и регулирование рынков сельскохозяйственной продукции, сырья и продовольствия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6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532761"/>
              </p:ext>
            </p:extLst>
          </p:nvPr>
        </p:nvGraphicFramePr>
        <p:xfrm>
          <a:off x="692028" y="4286925"/>
          <a:ext cx="8058464" cy="8748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328509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6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4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18 702 926,9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18 948 582,3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15 569 858,0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12 649 615,2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13 618 174,0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28" y="1182967"/>
            <a:ext cx="2816429" cy="218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6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642517"/>
              </p:ext>
            </p:extLst>
          </p:nvPr>
        </p:nvGraphicFramePr>
        <p:xfrm>
          <a:off x="525360" y="1011088"/>
          <a:ext cx="8469567" cy="493389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407"/>
                <a:gridCol w="741032"/>
                <a:gridCol w="741032"/>
                <a:gridCol w="741032"/>
                <a:gridCol w="741032"/>
                <a:gridCol w="741032"/>
              </a:tblGrid>
              <a:tr h="154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Индекс производства продукции сельского хозяйства в хозяйствах всех категорий (в сопоставимых ценах), процентов  к предыдущему году, процентов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80,1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103,8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105,8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107,8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109,8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Индекс производства продукции растениеводства (в сопоставимых ценах), к предыдущему году, процентов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61,3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102,3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102,3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102,3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102,3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Индекс производства продукции животноводства (в сопоставимых ценах), к предыдущему году, процентов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101,5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101,5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101,5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101,5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Индекс производства пищевых продуктов, включая напитки (в сопоставимых ценах), к предыдущему году, процентов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Индекс производства пищевых продуктов (в сопоставимых ценах), к предыдущему году, процентов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111,6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105,3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108,0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110,8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110,8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Индекс производства напитков (в сопоставимых ценах), к предыдущему году, процентов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102,4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104,12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104,12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104,22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108,16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Индекс физического объема инвестиций в основной капитал сельского хозяйства, к предыдущему году, процентов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Рентабельность сельскохозяйственных организаций (с учетом субсидий), процентов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11,6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19,5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19,5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19,5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19,5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Индекс производительности труда, процентов к предыдущему году, процентов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123,0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107,0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107,0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107,0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107,0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Доля высокопроизводительных рабочих мест в среднегодовой численности занятого населения, процентов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Количество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высокопроизводительных рабочих мест, тыс. единиц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4,848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4,872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4,896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4,920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4,944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Располагаемые ресурсы домашних хозяйств (в среднем на 1 члена домашнего хозяйства в месяц) в сельской местности, рублей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18 200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18 200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Среднемесячная заработная плата работников сельского хозяйства (без субъектов малого предпринимательства), рублей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32 480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31 585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33 195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34 888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34 888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Удельный вес затрат на приобретение энергоресурсов в структуре затрат на основное производство продукции сельского хозяйства, процентов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производство крупы, тыс. тонн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15,2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15,2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15,2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15,2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производство масла подсолнечного нерафинированного и его фракций, тыс. тонн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348,9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362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367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367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производство масла сливочного, тыс. тонн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14,8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17,1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17,1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17,1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17,1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600072" y="42382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 "Развитие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сельского хозяйства и регулирование рынков сельскохозяйственной продукции,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сырья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продовольствия в Республике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92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13017"/>
              </p:ext>
            </p:extLst>
          </p:nvPr>
        </p:nvGraphicFramePr>
        <p:xfrm>
          <a:off x="508268" y="1054589"/>
          <a:ext cx="8533183" cy="171545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800193"/>
                <a:gridCol w="746598"/>
                <a:gridCol w="746598"/>
                <a:gridCol w="746598"/>
                <a:gridCol w="746598"/>
                <a:gridCol w="746598"/>
              </a:tblGrid>
              <a:tr h="2631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31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производство муки из зерновых культур, овощных и других растительных культур, смеси из них, тыс. тонн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191,1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249,8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249,8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249,8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249,8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77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производство плодоовощных консервов, млн усл. банок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205,93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194,0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195,0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196,0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77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производство сахара белого свекловичного в твердом состоянии, тыс. тонн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312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312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313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313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77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производство сыров и сырных продуктов, тыс. тонн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48,4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40,2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40,4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40,4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31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производство хлебобулочных изделий диетических и обогащенных микронутриентами, тыс. тонн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0,8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600072" y="42382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 Развитие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сельского хозяйства и регулирование рынков сельскохозяйственной продукции,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сырья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продовольствия в Республике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 "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(окончание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797" y="7401043"/>
            <a:ext cx="8534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000" b="1" i="1" dirty="0" smtClean="0">
                <a:solidFill>
                  <a:schemeClr val="accent1"/>
                </a:solidFill>
              </a:rPr>
              <a:t>ГП: </a:t>
            </a:r>
            <a:r>
              <a:rPr lang="ru-RU" sz="1000" b="1" i="1" dirty="0">
                <a:solidFill>
                  <a:schemeClr val="accent1"/>
                </a:solidFill>
              </a:rPr>
              <a:t>Министерство </a:t>
            </a:r>
            <a:r>
              <a:rPr lang="ru-RU" sz="1000" b="1" i="1" dirty="0" smtClean="0">
                <a:solidFill>
                  <a:schemeClr val="accent1"/>
                </a:solidFill>
              </a:rPr>
              <a:t>сельского хозяйства и продовольствия Республики </a:t>
            </a:r>
            <a:r>
              <a:rPr lang="ru-RU" sz="10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0072" y="5183024"/>
            <a:ext cx="800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0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000" b="1" i="1" dirty="0">
                <a:solidFill>
                  <a:schemeClr val="accent6"/>
                </a:solidFill>
              </a:rPr>
              <a:t>находится </a:t>
            </a:r>
            <a:r>
              <a:rPr lang="ru-RU" sz="1000" b="1" i="1" dirty="0" smtClean="0">
                <a:solidFill>
                  <a:schemeClr val="accent6"/>
                </a:solidFill>
              </a:rPr>
              <a:t>по </a:t>
            </a:r>
            <a:r>
              <a:rPr lang="ru-RU" sz="1000" b="1" i="1" dirty="0">
                <a:solidFill>
                  <a:schemeClr val="accent6"/>
                </a:solidFill>
              </a:rPr>
              <a:t>адресу</a:t>
            </a:r>
            <a:r>
              <a:rPr lang="ru-RU" sz="1000" b="1" i="1" dirty="0" smtClean="0">
                <a:solidFill>
                  <a:schemeClr val="accent6"/>
                </a:solidFill>
              </a:rPr>
              <a:t>:</a:t>
            </a:r>
            <a:r>
              <a:rPr lang="en-US" sz="1000" b="1" i="1" dirty="0">
                <a:solidFill>
                  <a:schemeClr val="accent6"/>
                </a:solidFill>
              </a:rPr>
              <a:t> https://agro.tatarstan.ru/otchet-o-realizatsii-gp-za-2021.htm</a:t>
            </a:r>
            <a:endParaRPr lang="ru-RU" sz="1000" b="1" i="1" dirty="0">
              <a:solidFill>
                <a:schemeClr val="accent6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866374"/>
              </p:ext>
            </p:extLst>
          </p:nvPr>
        </p:nvGraphicFramePr>
        <p:xfrm>
          <a:off x="714372" y="4789661"/>
          <a:ext cx="7886700" cy="3257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6700"/>
              </a:tblGrid>
              <a:tr h="1724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Ответственный исполнитель ГП: Министерство </a:t>
                      </a:r>
                      <a:r>
                        <a:rPr lang="ru-RU" sz="1050" b="1" i="1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сельского хозяйства и продовольствия</a:t>
                      </a:r>
                      <a:r>
                        <a:rPr lang="ru-RU" sz="1050" b="1" i="1" u="none" strike="noStrike" baseline="0" dirty="0" smtClean="0">
                          <a:solidFill>
                            <a:schemeClr val="accent1"/>
                          </a:solidFill>
                          <a:effectLst/>
                        </a:rPr>
                        <a:t> </a:t>
                      </a:r>
                      <a:r>
                        <a:rPr lang="ru-RU" sz="1050" b="1" i="1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Республики Татарстан</a:t>
                      </a:r>
                      <a:endParaRPr lang="ru-RU" sz="1050" b="1" i="1" u="none" strike="noStrike" dirty="0" smtClean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L="5750" marR="5750" marT="57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446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282399" y="1357289"/>
            <a:ext cx="441762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Цел</a:t>
            </a:r>
            <a:r>
              <a:rPr lang="ru-RU" altLang="ru-RU" sz="1600" b="1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ь</a:t>
            </a:r>
            <a:r>
              <a:rPr lang="ru-RU" altLang="ru-RU" sz="1600" b="1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altLang="ru-RU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smtClean="0"/>
              <a:t>c</a:t>
            </a:r>
            <a:r>
              <a:rPr lang="ru-RU" sz="1600" dirty="0" err="1" smtClean="0"/>
              <a:t>оздание</a:t>
            </a:r>
            <a:r>
              <a:rPr lang="ru-RU" sz="1600" dirty="0" smtClean="0"/>
              <a:t> </a:t>
            </a:r>
            <a:r>
              <a:rPr lang="ru-RU" sz="1600" dirty="0"/>
              <a:t>условий для повышения эффективности охраны, защиты, воспроизводства, а также рационального многоцелевого и </a:t>
            </a:r>
            <a:r>
              <a:rPr lang="ru-RU" sz="1600" dirty="0" err="1"/>
              <a:t>неистощительного</a:t>
            </a:r>
            <a:r>
              <a:rPr lang="ru-RU" sz="1600" dirty="0"/>
              <a:t> использования </a:t>
            </a:r>
            <a:r>
              <a:rPr lang="ru-RU" sz="1600" dirty="0" smtClean="0"/>
              <a:t>лесов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46100" y="71005"/>
            <a:ext cx="7943850" cy="57888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14. Государственная программа</a:t>
            </a:r>
            <a:endParaRPr lang="ru-RU" altLang="ru-RU" sz="1400" b="1" dirty="0">
              <a:solidFill>
                <a:prstClr val="black"/>
              </a:solidFill>
            </a:endParaRPr>
          </a:p>
          <a:p>
            <a:pPr algn="ctr"/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"Развитие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лесного хозяйства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215851"/>
            <a:ext cx="3546767" cy="2362147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224058"/>
              </p:ext>
            </p:extLst>
          </p:nvPr>
        </p:nvGraphicFramePr>
        <p:xfrm>
          <a:off x="671006" y="4337338"/>
          <a:ext cx="8058464" cy="8755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78096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5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100" b="1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21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1 237 937,3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1 342 734,7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1 232 539,2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1 112 534,9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1 152 801,4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641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259368"/>
              </p:ext>
            </p:extLst>
          </p:nvPr>
        </p:nvGraphicFramePr>
        <p:xfrm>
          <a:off x="546100" y="851669"/>
          <a:ext cx="8509412" cy="426631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658947"/>
                <a:gridCol w="770093"/>
                <a:gridCol w="770093"/>
                <a:gridCol w="770093"/>
                <a:gridCol w="770093"/>
                <a:gridCol w="770093"/>
              </a:tblGrid>
              <a:tr h="1774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Целевые показатели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674" marR="5674" marT="567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749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Отношение площади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лесовосстановления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и лесоразведения к площади вырубленных и погибших лесных насаждений,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158,1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83,4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90,3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49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Оснащение учреждений, выполняющих мероприятия по воспроизводству лесов, специализированной техникой и оборудованием для проведения комплекса мероприятий по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лесовосстановлению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и лесоразведению,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54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55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70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70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70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62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Площадь лесовосстановления и лесоразведения, гектаров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4 210,0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3 102,0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3 102,0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2 550,0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3 102,0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933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семян с улучшенными наследственными свойствами в общем объеме заготовленных семян,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2,8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1,6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1,6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1,6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1,6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933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лесных культур, созданных посадочным материалом с улучшенными наследственными свойствами, в общем объеме искусственного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лесовосстановления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62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посадочного материала с закрытой корневой системой в общем количестве посадочного материала,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35,1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35,0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35,0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35,0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35,0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62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Сохранение покрытой лесом площади,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62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выписок, предоставленных гражданам и юридическим лицам, обратившимся в орган государственной власти субъекта Российской Федерации в области лесных отношений за получением государственной услуги по предоставлению выписки из государственного лесного реестра, в общем количестве принятых заявок на предоставление данной услуги,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05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Средняя численность должностных лиц, осуществляющих федеральный государственный лесной контроль (надзор) на землях лесного фонда, лесную охрану, на 50 тыс. гектаров земель лесного фонда, человек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27,51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27,79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27,79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27,79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27,79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05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Динамика предотвращения возникновения нарушений лесного законодательства, причиняющих вред лесам, относительно уровня нарушений предыдущего года,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-0,9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5,2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5,2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5,2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5,2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05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привлеченных молодых специалистов в текущем году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05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Ремонт административных зданий,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28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 CYR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05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Строительство объектов недвижимости,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546100" y="71005"/>
            <a:ext cx="7943850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 "Развитие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лесного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хозяйства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6100" y="5560532"/>
            <a:ext cx="8369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</a:t>
            </a:r>
            <a:r>
              <a:rPr lang="ru-RU" sz="1100" b="1" i="1" dirty="0" smtClean="0">
                <a:solidFill>
                  <a:schemeClr val="accent1"/>
                </a:solidFill>
              </a:rPr>
              <a:t>Министерство </a:t>
            </a:r>
            <a:r>
              <a:rPr lang="ru-RU" sz="1100" b="1" i="1" dirty="0">
                <a:solidFill>
                  <a:schemeClr val="accent1"/>
                </a:solidFill>
              </a:rPr>
              <a:t>лесного хозяйства Республики </a:t>
            </a:r>
            <a:r>
              <a:rPr lang="ru-RU" sz="1100" b="1" i="1" dirty="0" smtClean="0">
                <a:solidFill>
                  <a:schemeClr val="accent1"/>
                </a:solidFill>
              </a:rPr>
              <a:t>Татарстан</a:t>
            </a:r>
            <a:endParaRPr lang="ru-RU" sz="1100" b="1" i="1" dirty="0">
              <a:solidFill>
                <a:schemeClr val="accent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9275" y="5889636"/>
            <a:ext cx="79857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1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100" b="1" i="1" dirty="0">
                <a:solidFill>
                  <a:schemeClr val="accent6"/>
                </a:solidFill>
              </a:rPr>
              <a:t>находится </a:t>
            </a:r>
            <a:r>
              <a:rPr lang="ru-RU" sz="1100" b="1" i="1" dirty="0" smtClean="0">
                <a:solidFill>
                  <a:schemeClr val="accent6"/>
                </a:solidFill>
              </a:rPr>
              <a:t>по </a:t>
            </a:r>
            <a:r>
              <a:rPr lang="ru-RU" sz="1100" b="1" i="1" dirty="0">
                <a:solidFill>
                  <a:schemeClr val="accent6"/>
                </a:solidFill>
              </a:rPr>
              <a:t>адресу</a:t>
            </a:r>
            <a:r>
              <a:rPr lang="ru-RU" sz="1100" b="1" i="1" dirty="0" smtClean="0">
                <a:solidFill>
                  <a:schemeClr val="accent6"/>
                </a:solidFill>
              </a:rPr>
              <a:t>:</a:t>
            </a:r>
            <a:r>
              <a:rPr lang="en-US" sz="1100" b="1" i="1" dirty="0">
                <a:solidFill>
                  <a:schemeClr val="accent6"/>
                </a:solidFill>
              </a:rPr>
              <a:t> </a:t>
            </a:r>
            <a:r>
              <a:rPr lang="ru-RU" sz="1100" b="1" i="1" dirty="0">
                <a:solidFill>
                  <a:schemeClr val="accent6"/>
                </a:solidFill>
              </a:rPr>
              <a:t>: http://minleshoz.tatarstan.ru</a:t>
            </a:r>
          </a:p>
        </p:txBody>
      </p:sp>
    </p:spTree>
    <p:extLst>
      <p:ext uri="{BB962C8B-B14F-4D97-AF65-F5344CB8AC3E}">
        <p14:creationId xmlns:p14="http://schemas.microsoft.com/office/powerpoint/2010/main" val="26387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119824" y="1975811"/>
            <a:ext cx="458478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altLang="ru-RU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</a:t>
            </a:r>
            <a:r>
              <a:rPr lang="ru-RU" altLang="ru-RU" sz="1600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максимальной эффективности управления государственным имуществом Республики Татарстан, его доходности и сохранности.</a:t>
            </a:r>
            <a:endParaRPr lang="ru-RU" altLang="ru-RU" sz="160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0069" y="132540"/>
            <a:ext cx="7943850" cy="5278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15. Государственная программа</a:t>
            </a:r>
            <a:endParaRPr lang="ru-RU" altLang="ru-RU" sz="1600" b="1" dirty="0">
              <a:solidFill>
                <a:prstClr val="black"/>
              </a:solidFill>
            </a:endParaRPr>
          </a:p>
          <a:p>
            <a:pPr algn="ctr">
              <a:lnSpc>
                <a:spcPts val="1500"/>
              </a:lnSpc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"Управление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государственным имуществом Республики 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</a:p>
        </p:txBody>
      </p:sp>
      <p:pic>
        <p:nvPicPr>
          <p:cNvPr id="106498" name="Picture 2" descr="http://orrla.ru/upload/iblock/1f0/1f038c1324de76e6511c7de17c95e8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69" y="108567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413498"/>
              </p:ext>
            </p:extLst>
          </p:nvPr>
        </p:nvGraphicFramePr>
        <p:xfrm>
          <a:off x="714369" y="3949017"/>
          <a:ext cx="8058464" cy="8105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17541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87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38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841 287,1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2 964 043,1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319 351,9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315 985,4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575 168,2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704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20785"/>
              </p:ext>
            </p:extLst>
          </p:nvPr>
        </p:nvGraphicFramePr>
        <p:xfrm>
          <a:off x="600069" y="991049"/>
          <a:ext cx="8429630" cy="535447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809419"/>
                <a:gridCol w="786213"/>
                <a:gridCol w="734938"/>
                <a:gridCol w="692210"/>
                <a:gridCol w="709301"/>
                <a:gridCol w="697549"/>
              </a:tblGrid>
              <a:tr h="3453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Целевые показатели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674" marR="5674" marT="567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5116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государственных унитарных предприятий и государственных учреждений, информация о составе имущества которых актуализирована в Реестре государственной собственности Республики Татарстан, в общем количестве государственных унитарных предприятий и государственных учреждений, находящихся в Реестре государственной собственности Республики Татарстан (без учета организаций-банкротов и находящихся в ликвидации), процентов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48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акционерных обществ с долей Республики Татарстан в уставном капитале от 50 до 100 процентов и государственных унитарных предприятий Республики Татарстан, финансово-хозяйственная деятельность которых проанализирована </a:t>
                      </a:r>
                      <a:r>
                        <a:rPr lang="ru-RU" sz="9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Минземимуществом</a:t>
                      </a: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Республики Татарстан, в общем количестве акционерных обществ с долей Республики Татарстан в уставном капитале от 50 до 100 процентов и государственных унитарных предприятий Республики Татарстан, процентов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48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трудовых договоров с руководителями государственных унитарных предприятий Республики Татарстан со 100-процентным выполнением условий договора в общем количестве трудовых договоров с руководителями государственных унитарных предприятий Республики Татарстан, процентов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48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Выполнение бюджетного задания в части доходов от реализации и использования государственного имущества и земельных участков, процентов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154,22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48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государственных учреждений Республики Татарстан, где была проведена проверка использования государственного имущества Республики Татарстан, в общем количестве государственных учреждений Республики Татарстан, процентов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48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объектов недвижимости, по которым проведена государственная регистрация права собственности Республики Татарстан, в общем объеме количества объектов недвижимости, запланированных к регистрации в собственность Республики Татарстан, процентов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424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транспортных средств, которым обеспечен выход в рейс, в общем количестве транспортных средств, закрепленных за государственным бюджетным учреждением "Управление материального обеспечения", процентов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36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жилых помещений, в отношении которых с нанимателями заключены договоры найма (социального/специализированного жилищного фонда), в общем количестве жилых помещений, закрепленных на праве оперативного управления за государственным бюджетным учреждением "Департамент по управлению жилищным фондом", процентов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694959" y="244735"/>
            <a:ext cx="7943850" cy="5278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"Управление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государственным имуществом Республики 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</a:t>
            </a:r>
          </a:p>
        </p:txBody>
      </p:sp>
    </p:spTree>
    <p:extLst>
      <p:ext uri="{BB962C8B-B14F-4D97-AF65-F5344CB8AC3E}">
        <p14:creationId xmlns:p14="http://schemas.microsoft.com/office/powerpoint/2010/main" val="84891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430308"/>
              </p:ext>
            </p:extLst>
          </p:nvPr>
        </p:nvGraphicFramePr>
        <p:xfrm>
          <a:off x="480428" y="577496"/>
          <a:ext cx="8373109" cy="628050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32507"/>
                <a:gridCol w="760575"/>
                <a:gridCol w="690071"/>
                <a:gridCol w="702894"/>
                <a:gridCol w="794759"/>
                <a:gridCol w="692303"/>
              </a:tblGrid>
              <a:tr h="2991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1" u="none" strike="noStrike" dirty="0">
                          <a:effectLst/>
                        </a:rPr>
                        <a:t>Целевые показатели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674" marR="5674" marT="567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5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</a:t>
                      </a:r>
                      <a:endParaRPr lang="ru-RU" sz="8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5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8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5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8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5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8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5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8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5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8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5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8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5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8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5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5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8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275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5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Количество экспертных заключений в сфере оценочной деятельности по запросам органов исполнительной власти Республики Татарстан</a:t>
                      </a:r>
                      <a:endParaRPr lang="ru-RU" sz="8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5610"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Отношение количества муниципальных районов и городских округов Республики Татарстан, которым оказана экспертно-консультационная поддержка, к общему количеству муниципальных районов и городских округов Республики Татарстан, процентов</a:t>
                      </a:r>
                      <a:endParaRPr lang="ru-RU" sz="8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323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5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земельных участков, находящихся у государственных учреждений Республики Татарстан, зарегистрированных в собственность Республики Татарстан, в общем количестве земельных участков, находящихся у государственных учреждений Республики Татарстан, процентов</a:t>
                      </a:r>
                      <a:endParaRPr lang="ru-RU" sz="8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572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5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земельных участков, на которые оформлено право постоянного (бессрочного) пользования, в общем количестве земельных участков, предоставленных на праве постоянного (бессрочного) пользования государственным учреждениям Республики Татарстан на основании распоряжений </a:t>
                      </a:r>
                      <a:r>
                        <a:rPr lang="ru-RU" sz="85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Минземимущества</a:t>
                      </a:r>
                      <a:r>
                        <a:rPr lang="ru-RU" sz="85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Республики Татарстан, процентов</a:t>
                      </a:r>
                      <a:endParaRPr lang="ru-RU" sz="8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018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5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ходатайств о переводе земель из одной категории в другую, по которым подготовлены проекты постановлений Кабинета Министров Республики Татарстан, в общем количестве поступивших ходатайств, за исключением тех, по которым отказано в рассмотрении либо отказано в переводе земель согласно законодательству, процентов</a:t>
                      </a:r>
                      <a:endParaRPr lang="ru-RU" sz="8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749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5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выполненных мероприятий по организации и обеспечению проведения землеустроительных работ в общем числе мероприятий по организации и обеспечению проведения землеустроительных работ, процентов</a:t>
                      </a:r>
                      <a:endParaRPr lang="ru-RU" sz="8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559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5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выполненных мероприятий по проведению государственной кадастровой оценки земельных участков и иных объектов недвижимости в общем числе мероприятий по проведению государственной кадастровой оценки земельных участков и иных объектов недвижимости, процентов</a:t>
                      </a:r>
                      <a:endParaRPr lang="ru-RU" sz="8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5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выполненных мероприятий по ведению информационных ресурсов и баз данных в общем числе мероприятий по ведению информационных ресурсов и баз данных, процентов</a:t>
                      </a:r>
                      <a:endParaRPr lang="ru-RU" sz="8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749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5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выполненных мероприятий по установлению и определению границ Республики Татарстан в общем объеме запланированных мероприятий по установлению и определению границ Республики Татарстан</a:t>
                      </a:r>
                      <a:endParaRPr lang="ru-RU" sz="8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8429"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выполненных мероприятий по доработке генеральных планов и правил землепользования и застройки городских и сельских поселений муниципальных районов Республики Татарстан в общем объеме запланированных мероприятий по доработке генеральных планов и правил землепользования и застройки городских и сельских поселений муниципальных районов Республики Татарстан, процентов</a:t>
                      </a:r>
                      <a:endParaRPr lang="ru-RU" sz="8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600069" y="37862"/>
            <a:ext cx="7943850" cy="5278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"Управление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государственным имуществом Республики 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361494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433285"/>
              </p:ext>
            </p:extLst>
          </p:nvPr>
        </p:nvGraphicFramePr>
        <p:xfrm>
          <a:off x="604915" y="727802"/>
          <a:ext cx="8373109" cy="477907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890031"/>
                <a:gridCol w="704993"/>
                <a:gridCol w="670880"/>
                <a:gridCol w="649480"/>
                <a:gridCol w="743484"/>
                <a:gridCol w="714241"/>
              </a:tblGrid>
              <a:tr h="2991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Целевые показатели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674" marR="5674" marT="567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91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выполненных мероприятий по подготовке документов для внесения в Единый государственный реестр недвижимости сведений о границах населенных пунктов, расположенных на территории РТ, в общем объеме запланированных мероприятий по подготовке документов для внесения в Единый государственный реестр недвижимости сведений о границах населенных пунктов, расположенных на территории РТ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8443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выполненных мероприятий по проведению комплексных кадастровых работ в общем объеме запланированных мероприятий по проведению комплексных кадастровых работ, процентов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293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Количество объектов в перечне государственного имущества, предназначенного для предоставления субъектам малого и среднего предпринимательства, единиц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80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реформированных предприятий Республики Татарстан (с законченными процедурами акционирования, ликвидации, реорганизации) в количестве предприятий Республики Татарстан, запланированных к реформированию, процентов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853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инвестиций, внесенных в уставные капиталы организаций с государственным участием, в объеме инвестиций, запланированных для внесения, процентов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242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субсидий, предоставленных в целях увеличения уставного фонда государственных унитарных предприятий Республики Татарстан, в объеме субсидий, запланированных для предоставления, процентов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имущества и земельных участков, приобретенных в государственную собственность Республики Татарстан, в объеме имущества и земельных участков, запланированных к приобретению в государственную собственность Республики Татарстан, процентов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749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многодетных семей Республики Татарстан, получивших бесплатно земельные участки, в общем числе многодетных семей Республики Татарстан, вставших на учет для бесплатного предоставления земельного участка на начало отчетного года, процентов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69,95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749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имущества, внесенного в Республиканский фонд поддержки лиц, пострадавших от действий недобросовестных застройщиков, в объеме имущества, запланированного к внесению в Республиканский фонд поддержки лиц, пострадавших от действий недобросовестных застройщиков, процентов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600069" y="37862"/>
            <a:ext cx="7943850" cy="5278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"Управление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государственным имуществом Республики 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(окончание)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0069" y="5983132"/>
            <a:ext cx="83690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000" b="1" i="1" dirty="0">
                <a:solidFill>
                  <a:schemeClr val="accent1"/>
                </a:solidFill>
              </a:rPr>
              <a:t>Ответственный исполнитель ГП: Министерство земельных и имущественных отношений Республики Татарстан </a:t>
            </a:r>
            <a:endParaRPr lang="ru-RU" sz="1000" b="1" i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3007" y="6266830"/>
            <a:ext cx="798575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0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</a:t>
            </a:r>
            <a:r>
              <a:rPr lang="en-US" sz="1000" b="1" i="1" dirty="0" smtClean="0">
                <a:solidFill>
                  <a:schemeClr val="accent6"/>
                </a:solidFill>
              </a:rPr>
              <a:t> </a:t>
            </a:r>
            <a:r>
              <a:rPr lang="ru-RU" sz="1000" b="1" i="1" dirty="0">
                <a:solidFill>
                  <a:schemeClr val="accent6"/>
                </a:solidFill>
              </a:rPr>
              <a:t>http://mzio.tatarstan.ru</a:t>
            </a:r>
          </a:p>
        </p:txBody>
      </p:sp>
    </p:spTree>
    <p:extLst>
      <p:ext uri="{BB962C8B-B14F-4D97-AF65-F5344CB8AC3E}">
        <p14:creationId xmlns:p14="http://schemas.microsoft.com/office/powerpoint/2010/main" val="397602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ЧТО ТАКОЕ БЮДЖЕТ</a:t>
            </a:r>
            <a:r>
              <a:rPr lang="ru-RU" dirty="0" smtClean="0"/>
              <a:t>?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788737"/>
              </p:ext>
            </p:extLst>
          </p:nvPr>
        </p:nvGraphicFramePr>
        <p:xfrm>
          <a:off x="715762" y="939800"/>
          <a:ext cx="8275838" cy="51900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75838"/>
              </a:tblGrid>
              <a:tr h="698499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1" u="none" strike="noStrike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ru-RU" sz="1800" b="1" u="none" strike="noStrike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 Бюджет</a:t>
                      </a:r>
                      <a:r>
                        <a:rPr lang="ru-RU" sz="1800" u="none" strike="noStrike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  <a:tr h="104775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   Федеральный </a:t>
                      </a:r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бюджет и свод консолидированных бюджетов субъектов Российской Федерации (без учета межбюджетных трансфертов между этими бюджетами) образуют </a:t>
                      </a:r>
                      <a:r>
                        <a:rPr lang="ru-RU" sz="1800" b="1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консолидированный бюджет Российской Федерации</a:t>
                      </a:r>
                      <a:endParaRPr lang="ru-RU" sz="18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  <a:tr h="104775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   Бюджет </a:t>
                      </a:r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субъекта Российской Федерации и свод бюджетов муниципальных образований, входящих в состав субъекта Российской Федерации (без учета межбюджетных трансфертов между этими бюджетами), образуют </a:t>
                      </a:r>
                      <a:r>
                        <a:rPr lang="ru-RU" sz="1800" b="1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консолидированный бюджет субъекта Российской Федерации</a:t>
                      </a:r>
                      <a:endParaRPr lang="ru-RU" sz="18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  <a:tr h="104775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   Бюджет </a:t>
                      </a:r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муниципального района (районный бюджет) и свод бюджетов городских и сельских поселений, входящих в состав муниципального района (без учета межбюджетных трансфертов между этими бюджетами), образуют </a:t>
                      </a:r>
                      <a:r>
                        <a:rPr lang="ru-RU" sz="1800" b="1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консолидированный бюджет муниципального района</a:t>
                      </a:r>
                      <a:endParaRPr lang="ru-RU" sz="18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322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0"/>
            <a:ext cx="8229600" cy="682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83019" y="1506400"/>
            <a:ext cx="4752528" cy="538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Цель </a:t>
            </a:r>
            <a:r>
              <a:rPr lang="ru-RU" sz="1400" dirty="0">
                <a:solidFill>
                  <a:prstClr val="black"/>
                </a:solidFill>
              </a:rPr>
              <a:t>- эффективное управление государственными финансами Республики Татарстан</a:t>
            </a:r>
          </a:p>
        </p:txBody>
      </p:sp>
      <p:sp>
        <p:nvSpPr>
          <p:cNvPr id="20" name="Овал 19"/>
          <p:cNvSpPr/>
          <p:nvPr/>
        </p:nvSpPr>
        <p:spPr>
          <a:xfrm>
            <a:off x="606407" y="2022007"/>
            <a:ext cx="2152675" cy="94892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</a:rPr>
              <a:t>Обеспечение </a:t>
            </a:r>
            <a:r>
              <a:rPr lang="ru-RU" sz="1100" dirty="0">
                <a:solidFill>
                  <a:prstClr val="black"/>
                </a:solidFill>
              </a:rPr>
              <a:t>долгосрочной сбалансированности и устойчивости бюджетной системы</a:t>
            </a:r>
          </a:p>
        </p:txBody>
      </p:sp>
      <p:sp>
        <p:nvSpPr>
          <p:cNvPr id="21" name="Овал 20"/>
          <p:cNvSpPr/>
          <p:nvPr/>
        </p:nvSpPr>
        <p:spPr>
          <a:xfrm>
            <a:off x="3235879" y="2298488"/>
            <a:ext cx="2763564" cy="52794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</a:rPr>
              <a:t>Э</a:t>
            </a:r>
            <a:r>
              <a:rPr lang="ru-RU" sz="1100" dirty="0" smtClean="0">
                <a:solidFill>
                  <a:prstClr val="black"/>
                </a:solidFill>
              </a:rPr>
              <a:t>ффективное </a:t>
            </a:r>
            <a:r>
              <a:rPr lang="ru-RU" sz="1100" dirty="0">
                <a:solidFill>
                  <a:prstClr val="black"/>
                </a:solidFill>
              </a:rPr>
              <a:t>управление государственным долгом</a:t>
            </a:r>
          </a:p>
        </p:txBody>
      </p:sp>
      <p:sp>
        <p:nvSpPr>
          <p:cNvPr id="22" name="Овал 21"/>
          <p:cNvSpPr/>
          <p:nvPr/>
        </p:nvSpPr>
        <p:spPr>
          <a:xfrm>
            <a:off x="6287475" y="2010456"/>
            <a:ext cx="2672358" cy="89036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</a:rPr>
              <a:t>Повышение </a:t>
            </a:r>
            <a:r>
              <a:rPr lang="ru-RU" sz="1100" dirty="0">
                <a:solidFill>
                  <a:prstClr val="black"/>
                </a:solidFill>
              </a:rPr>
              <a:t>эффективности межбюджетных отношений с местными бюджетами</a:t>
            </a:r>
          </a:p>
        </p:txBody>
      </p:sp>
      <p:sp>
        <p:nvSpPr>
          <p:cNvPr id="23" name="Стрелка углом 22"/>
          <p:cNvSpPr/>
          <p:nvPr/>
        </p:nvSpPr>
        <p:spPr>
          <a:xfrm>
            <a:off x="1318923" y="1722424"/>
            <a:ext cx="864096" cy="299583"/>
          </a:xfrm>
          <a:prstGeom prst="ben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Стрелка углом 23"/>
          <p:cNvSpPr/>
          <p:nvPr/>
        </p:nvSpPr>
        <p:spPr>
          <a:xfrm rot="10800000" flipV="1">
            <a:off x="6941941" y="1722424"/>
            <a:ext cx="843798" cy="292374"/>
          </a:xfrm>
          <a:prstGeom prst="ben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5" name="Стрелка вверх 24"/>
          <p:cNvSpPr/>
          <p:nvPr/>
        </p:nvSpPr>
        <p:spPr>
          <a:xfrm>
            <a:off x="4500905" y="2010456"/>
            <a:ext cx="202394" cy="293807"/>
          </a:xfrm>
          <a:prstGeom prst="up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28980" y="357793"/>
            <a:ext cx="7943850" cy="53277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alt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prstClr val="black"/>
                </a:solidFill>
              </a:rPr>
              <a:t>Государственная программа </a:t>
            </a:r>
            <a:r>
              <a:rPr lang="ru-RU" b="1" dirty="0" smtClean="0">
                <a:solidFill>
                  <a:prstClr val="black"/>
                </a:solidFill>
              </a:rPr>
              <a:t>"Управление </a:t>
            </a:r>
            <a:r>
              <a:rPr lang="ru-RU" b="1" dirty="0">
                <a:solidFill>
                  <a:prstClr val="black"/>
                </a:solidFill>
              </a:rPr>
              <a:t>государственными финансами </a:t>
            </a:r>
            <a:r>
              <a:rPr lang="ru-RU" b="1" dirty="0" smtClean="0">
                <a:solidFill>
                  <a:prstClr val="black"/>
                </a:solidFill>
              </a:rPr>
              <a:t>Республики Татарстан"</a:t>
            </a:r>
            <a:endParaRPr lang="ru-RU" b="1" dirty="0">
              <a:solidFill>
                <a:prstClr val="black"/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062027"/>
              </p:ext>
            </p:extLst>
          </p:nvPr>
        </p:nvGraphicFramePr>
        <p:xfrm>
          <a:off x="734357" y="3726134"/>
          <a:ext cx="8058464" cy="8350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76824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1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4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16 368 038,1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22 102 377,9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23 753 741,8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19 883 261,5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17 537 452,7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989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0"/>
            <a:ext cx="8229600" cy="682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8517" y="24774"/>
            <a:ext cx="7943850" cy="5278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sz="1400" b="1" dirty="0" smtClean="0">
                <a:solidFill>
                  <a:prstClr val="black"/>
                </a:solidFill>
              </a:rPr>
              <a:t>"Управление </a:t>
            </a:r>
            <a:r>
              <a:rPr lang="ru-RU" sz="1400" b="1" dirty="0">
                <a:solidFill>
                  <a:prstClr val="black"/>
                </a:solidFill>
              </a:rPr>
              <a:t>государственными финансами </a:t>
            </a:r>
            <a:r>
              <a:rPr lang="ru-RU" sz="1400" b="1" dirty="0" smtClean="0">
                <a:solidFill>
                  <a:prstClr val="black"/>
                </a:solidFill>
              </a:rPr>
              <a:t>Республики Татарстан"</a:t>
            </a:r>
            <a:endParaRPr lang="ru-RU" sz="1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053104"/>
              </p:ext>
            </p:extLst>
          </p:nvPr>
        </p:nvGraphicFramePr>
        <p:xfrm>
          <a:off x="457200" y="682487"/>
          <a:ext cx="8505825" cy="4027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6238"/>
                <a:gridCol w="621149"/>
                <a:gridCol w="621149"/>
                <a:gridCol w="690165"/>
                <a:gridCol w="690165"/>
                <a:gridCol w="706959"/>
              </a:tblGrid>
              <a:tr h="16758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индикаторы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0395">
                <a:tc>
                  <a:txBody>
                    <a:bodyPr/>
                    <a:lstStyle/>
                    <a:p>
                      <a:pPr algn="just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Отношение дефицита бюджета РТ, рассчитанного исходя из доходов бюджета (без учета безвозмездных поступлений целевого характера из других бюджетов бюджетной системы) и расходов бюджета (без учета расходов, осуществляемых за счет безвозмездных поступлений целевого характера из других бюджетов бюджетной системы), к общему годовому объему доходов бюджета РТ (без учета безвозмездных поступлений целевого характера из других бюджетов бюджетной системы), %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0,0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4,2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9,2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8,6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8,1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41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Удельный вес расходов бюджета РТ, формируемых в рамках программ, в общем объеме расходов бюджета РТ (без учета субвенций), %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90,8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91,9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90,7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87,9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84,4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3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Доля расходов бюджета РТ капитального характера (без учета расходов капитального характера, осуществляемых за счет безвозмездных поступлений целевого характера из других бюджетов бюджетной системы), в общем объеме расходов бюджета РТ</a:t>
                      </a:r>
                      <a:r>
                        <a:rPr lang="ru-RU" sz="9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(без учета расходов, осуществляемых за счет безвозмездных поступлений целевого характера из других бюджетов бюджетной системы), %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7,3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9,5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9,0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9,0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9,0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1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Темп роста объема налоговых и неналоговых доходов бюджета РТ к уровню предыдущего года, %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135,4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128,4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78,4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107,3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107,0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1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Объем налоговых и неналоговых доходов бюджета РТ, млрд. рублей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280,2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359,7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281,9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302,6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323,9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1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Объем налоговых и неналоговых доходов консолидированного бюджета РТ, млрд. рублей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336,1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420,5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342,5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366,3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390,9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0300">
                <a:tc>
                  <a:txBody>
                    <a:bodyPr/>
                    <a:lstStyle/>
                    <a:p>
                      <a:pPr algn="just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Отношение объема государственного долга РТ по состоянию на 1 января года, следующего за отчетным, к общему годовому объему доходов бюджета РТ в отчетном финансовом году (без учета объемов безвозмездных поступлений), %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34,5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29,6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37,3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34,1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29,1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3409">
                <a:tc>
                  <a:txBody>
                    <a:bodyPr/>
                    <a:lstStyle/>
                    <a:p>
                      <a:pPr algn="just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Отношение закрепленных доходных источников местных бюджетов и межбюджетных трансфертов из бюджета РТ к необходимому объему расходов на решение вопросов местного значения при формировании межбюджетных отношений с местными бюджетами на очередной финансовый год и плановый период, %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48572" y="6152825"/>
            <a:ext cx="8534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000" b="1" i="1" dirty="0" smtClean="0">
                <a:solidFill>
                  <a:schemeClr val="accent1"/>
                </a:solidFill>
              </a:rPr>
              <a:t>ГП: </a:t>
            </a:r>
            <a:r>
              <a:rPr lang="ru-RU" sz="1000" b="1" i="1" dirty="0">
                <a:solidFill>
                  <a:schemeClr val="accent1"/>
                </a:solidFill>
              </a:rPr>
              <a:t>Министерство </a:t>
            </a:r>
            <a:r>
              <a:rPr lang="ru-RU" sz="1000" b="1" i="1" dirty="0" smtClean="0">
                <a:solidFill>
                  <a:schemeClr val="accent1"/>
                </a:solidFill>
              </a:rPr>
              <a:t>финансов Республики </a:t>
            </a:r>
            <a:r>
              <a:rPr lang="ru-RU" sz="10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48572" y="6376434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000" b="1" i="1" dirty="0" smtClean="0">
                <a:solidFill>
                  <a:schemeClr val="accent6"/>
                </a:solidFill>
              </a:rPr>
              <a:t>http://minfin.tatarstan.ru</a:t>
            </a:r>
            <a:endParaRPr lang="ru-RU" sz="10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99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336052" y="1102414"/>
            <a:ext cx="533518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Цели: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1) повышение эффективности исполнения государственными органами Республики Татарстан и органами местного самоуправления в Республике Татарстан возложенных на них полномочий;</a:t>
            </a:r>
            <a:endParaRPr lang="ru-RU" altLang="ru-RU" sz="1600" dirty="0" smtClean="0">
              <a:solidFill>
                <a:prstClr val="black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2) внедрение современных технологий в кадровую работу на государственной гражданской службе Республики Татарстан и муниципальной службе в Республике Татарстан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2775" y="74010"/>
            <a:ext cx="7943850" cy="740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Государственная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программа</a:t>
            </a:r>
            <a:endParaRPr lang="ru-RU" altLang="ru-RU" sz="1600" b="1" dirty="0">
              <a:solidFill>
                <a:prstClr val="black"/>
              </a:solidFill>
            </a:endParaRPr>
          </a:p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государственной гражданской службы Республики Татарстан и муниципальной службы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Татарстан"</a:t>
            </a:r>
            <a:endParaRPr lang="ru-RU" altLang="ru-RU" sz="1600" b="1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1156491"/>
            <a:ext cx="2691349" cy="2377358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904268"/>
              </p:ext>
            </p:extLst>
          </p:nvPr>
        </p:nvGraphicFramePr>
        <p:xfrm>
          <a:off x="612775" y="3841498"/>
          <a:ext cx="8058464" cy="8400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82230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02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8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34 976,0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34 612,3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35 585,0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35 585,0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35 585,0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98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12775" y="74010"/>
            <a:ext cx="7943850" cy="7406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государственной гражданской службы Республики Татарстан и муниципальной службы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Татарстан"</a:t>
            </a:r>
            <a:endParaRPr lang="ru-RU" altLang="ru-RU" sz="1600" b="1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694517"/>
              </p:ext>
            </p:extLst>
          </p:nvPr>
        </p:nvGraphicFramePr>
        <p:xfrm>
          <a:off x="612775" y="945960"/>
          <a:ext cx="8095290" cy="296195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129346"/>
                <a:gridCol w="754912"/>
                <a:gridCol w="754911"/>
                <a:gridCol w="797442"/>
                <a:gridCol w="818707"/>
                <a:gridCol w="839972"/>
              </a:tblGrid>
              <a:tr h="364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184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государственных гражданских </a:t>
                      </a:r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служащих и работников, замещающих должности в государственных органах, не являющиеся должностями государственной гражданской службы, а также работников государственных учреждений, прошедших повышение квалификации, профессиональную переподготовку в соответствующем году, </a:t>
                      </a:r>
                      <a:r>
                        <a:rPr lang="ru-RU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385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муниципальных служащих и лиц, замещающих муниципальные должности</a:t>
                      </a:r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работников, замещающих должности в органах местного самоуправления, не являющиеся должностями муниципальной службы, а также работников муниципальных учреждений, </a:t>
                      </a:r>
                      <a:r>
                        <a:rPr lang="ru-RU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прошедших повышение квалификации, профессиональную переподготовку в соответствующем году, %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0051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9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Проведение семинаров, совещаний, конференций по вопросам государственной гражданской службы и муниципальной службы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987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Наличие в Единой информационной системе кадрового состава государственной гражданской службы Республики Татарстан и муниципальной службы в Республике Татарстан изменений, внесенных в связи с расширением функционала, с учетом требований, указанных в техническом задании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33618" y="5894210"/>
            <a:ext cx="74485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100" b="1" i="1" dirty="0">
                <a:solidFill>
                  <a:schemeClr val="accent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Ответственный </a:t>
            </a:r>
            <a:r>
              <a:rPr lang="ru-RU" altLang="ru-RU" sz="1100" b="1" i="1" dirty="0" smtClean="0">
                <a:solidFill>
                  <a:schemeClr val="accent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исполнитель ГП: </a:t>
            </a:r>
            <a:r>
              <a:rPr lang="ru-RU" altLang="ru-RU" sz="1100" b="1" i="1" dirty="0">
                <a:solidFill>
                  <a:schemeClr val="accent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Департамент государственной службы и кадров при Президенте Республики Татарстан</a:t>
            </a:r>
            <a:endParaRPr lang="ru-RU" altLang="ru-RU" sz="1100" b="1" i="1" dirty="0">
              <a:solidFill>
                <a:schemeClr val="accent1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33618" y="6325097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000" b="1" i="1" dirty="0">
                <a:solidFill>
                  <a:schemeClr val="accent6"/>
                </a:solidFill>
              </a:rPr>
              <a:t>http://</a:t>
            </a:r>
            <a:r>
              <a:rPr lang="en-US" sz="1000" b="1" i="1" dirty="0" smtClean="0">
                <a:solidFill>
                  <a:schemeClr val="accent6"/>
                </a:solidFill>
              </a:rPr>
              <a:t>gossluzhba.tatarstan.ru</a:t>
            </a:r>
            <a:endParaRPr lang="ru-RU" sz="10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99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771900" y="1372736"/>
            <a:ext cx="5009791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</a:t>
            </a: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sz="1600" dirty="0"/>
              <a:t> </a:t>
            </a:r>
            <a:r>
              <a:rPr lang="ru-RU" sz="1400" dirty="0"/>
              <a:t>реализация государственной национальной политики в Республике Татарстан, укрепление межэтнического и межконфессионального мира и согласия, гармонизация межнациональных и межконфессиональных отношений, сохранение и поддержка этнокультурного и языкового многообразия народов, проживающих в Республике Татарстан, успешная социокультурная адаптация и интеграция иностранных граждан в российское сообщество, укрепление общероссийской гражданской и татарстанской идентичности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220925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1</a:t>
            </a:r>
            <a:r>
              <a:rPr lang="en-US" sz="1600" b="1" dirty="0" smtClean="0">
                <a:solidFill>
                  <a:prstClr val="black"/>
                </a:solidFill>
              </a:rPr>
              <a:t>8</a:t>
            </a:r>
            <a:r>
              <a:rPr lang="ru-RU" sz="1600" b="1" dirty="0" smtClean="0">
                <a:solidFill>
                  <a:prstClr val="black"/>
                </a:solidFill>
              </a:rPr>
              <a:t>.Государственная </a:t>
            </a:r>
            <a:r>
              <a:rPr lang="ru-RU" sz="1600" b="1" dirty="0">
                <a:solidFill>
                  <a:prstClr val="black"/>
                </a:solidFill>
              </a:rPr>
              <a:t>программа </a:t>
            </a:r>
            <a:r>
              <a:rPr lang="ru-RU" sz="1600" b="1" dirty="0" smtClean="0">
                <a:solidFill>
                  <a:prstClr val="black"/>
                </a:solidFill>
              </a:rPr>
              <a:t>"Реализация </a:t>
            </a:r>
            <a:r>
              <a:rPr lang="ru-RU" sz="1600" b="1" dirty="0">
                <a:solidFill>
                  <a:prstClr val="black"/>
                </a:solidFill>
              </a:rPr>
              <a:t>государственной национальной политики в Республике Татарстан </a:t>
            </a:r>
            <a:r>
              <a:rPr lang="ru-RU" sz="1600" b="1" dirty="0" smtClean="0">
                <a:solidFill>
                  <a:prstClr val="black"/>
                </a:solidFill>
              </a:rPr>
              <a:t>"</a:t>
            </a:r>
            <a:endParaRPr lang="ru-RU" sz="1600" b="1" dirty="0">
              <a:solidFill>
                <a:srgbClr val="000000"/>
              </a:solidFill>
            </a:endParaRPr>
          </a:p>
        </p:txBody>
      </p:sp>
      <p:pic>
        <p:nvPicPr>
          <p:cNvPr id="110594" name="Picture 2" descr="http://zgv119.net/wp-content/uploads/2013/03/druzh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058761"/>
            <a:ext cx="322897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499200"/>
              </p:ext>
            </p:extLst>
          </p:nvPr>
        </p:nvGraphicFramePr>
        <p:xfrm>
          <a:off x="713258" y="4467582"/>
          <a:ext cx="8058464" cy="7952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14184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87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18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58 220,4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54 784,5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52 102,1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52 658,6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46 268,6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81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195242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"Реализация </a:t>
            </a:r>
            <a:r>
              <a:rPr lang="ru-RU" sz="1600" b="1" dirty="0">
                <a:solidFill>
                  <a:prstClr val="black"/>
                </a:solidFill>
              </a:rPr>
              <a:t>государственной национальной политики в 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</a:t>
            </a:r>
            <a:endParaRPr lang="ru-RU" sz="16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834378"/>
              </p:ext>
            </p:extLst>
          </p:nvPr>
        </p:nvGraphicFramePr>
        <p:xfrm>
          <a:off x="542925" y="1023952"/>
          <a:ext cx="8477250" cy="499672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335740"/>
                <a:gridCol w="1028302"/>
                <a:gridCol w="1028302"/>
                <a:gridCol w="1028302"/>
                <a:gridCol w="1028302"/>
                <a:gridCol w="1028302"/>
              </a:tblGrid>
              <a:tr h="3759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 реализации государственной 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программы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6015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жителей республики, положительно оценивающих состояние межнациональных отношений в Республике Татарстан,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83,2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83,4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83,4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83,4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83,4</a:t>
                      </a:r>
                      <a:endParaRPr lang="ru-RU" sz="900" dirty="0"/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15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жителей республики, положительно оценивающих состояние межконфессиональных отношений в Республике Татарстан,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85,0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85,2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85,4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85,4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85,4</a:t>
                      </a:r>
                      <a:endParaRPr kumimoji="0" lang="ru-RU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5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Уровень толерантного отношения к представителям другой национальности,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94,8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94,9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95,0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95,0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95,0</a:t>
                      </a:r>
                      <a:endParaRPr kumimoji="0" lang="ru-RU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2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Уровень общероссийской гражданской</a:t>
                      </a:r>
                      <a:r>
                        <a:rPr lang="ru-RU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идентичности, %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77,0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78,0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79,0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80,0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81,0</a:t>
                      </a:r>
                      <a:endParaRPr kumimoji="0" lang="ru-RU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Уровень татарстанской идентичности,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77,0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78,0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79,0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80,0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81,0</a:t>
                      </a:r>
                      <a:endParaRPr kumimoji="0" lang="ru-RU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6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граждан, отмечающих отсутствие в отношении себя дискриминации по национальному признаку,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93,3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93,4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93,5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93,5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93,5</a:t>
                      </a:r>
                      <a:endParaRPr kumimoji="0" lang="ru-RU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68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граждан, не испытывающих негативного отношения к иностранным гражданам,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80,7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81,2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81,2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81,2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81,2</a:t>
                      </a:r>
                      <a:endParaRPr kumimoji="0" lang="ru-RU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11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Общая численность участников мероприятий, в том числе: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621 150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622</a:t>
                      </a:r>
                      <a:r>
                        <a:rPr lang="ru-RU" sz="9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020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626 200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630 370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634 540</a:t>
                      </a:r>
                      <a:endParaRPr kumimoji="0" lang="ru-RU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9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Мероприятий, направленных на укрепление гражданского единства и гармонизацию межнациональных отношений, человек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65 150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68 830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70 200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72 270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74 370</a:t>
                      </a:r>
                      <a:endParaRPr kumimoji="0" lang="ru-RU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67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из них молодых людей в возрасте от 14 до 30 лет, человек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47 570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48 120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49 120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50 150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51 980</a:t>
                      </a:r>
                      <a:endParaRPr kumimoji="0" lang="ru-RU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9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мероприятий, направленных на этнокультурное развитие народов России и поддержку языкового многообразия, человек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553 000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553 190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556 000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558 100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560 170</a:t>
                      </a:r>
                      <a:endParaRPr kumimoji="0" lang="ru-RU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04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из них молодых людей в возрасте от 14 до 30 лет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157 600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160 450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164 000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164 580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165 190</a:t>
                      </a:r>
                      <a:endParaRPr kumimoji="0" lang="ru-RU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288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195242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"Реализация </a:t>
            </a:r>
            <a:r>
              <a:rPr lang="ru-RU" sz="1600" b="1" dirty="0">
                <a:solidFill>
                  <a:prstClr val="black"/>
                </a:solidFill>
              </a:rPr>
              <a:t>государственной национальной политики в 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</a:t>
            </a:r>
            <a:endParaRPr lang="ru-RU" sz="16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947085"/>
              </p:ext>
            </p:extLst>
          </p:nvPr>
        </p:nvGraphicFramePr>
        <p:xfrm>
          <a:off x="585787" y="1013082"/>
          <a:ext cx="8477250" cy="345066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335740"/>
                <a:gridCol w="1028302"/>
                <a:gridCol w="1028302"/>
                <a:gridCol w="1028302"/>
                <a:gridCol w="1028302"/>
                <a:gridCol w="1028302"/>
              </a:tblGrid>
              <a:tr h="3759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 реализации государственной 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программы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82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участников мероприятий, направленных на сохранение и развитие русского языка и языков народов, проживающих</a:t>
                      </a:r>
                      <a:r>
                        <a:rPr lang="ru-RU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в Республике Татарстан, человек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131 260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131 360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131 480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131 600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131 720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языков народов, используемых в ходе реализации проектов и программ в сфере государственной национальной политики в Республике Татарстан,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36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36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36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36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36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6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мероприятий, проведенных некоммерческими организациями в сфере</a:t>
                      </a:r>
                      <a:r>
                        <a:rPr lang="ru-RU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национально-духовно-просветительской деятельности, единиц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1 750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1 800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1 850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1 900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1 950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68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участников мероприятий, направленных на социальную и культурную адаптацию и интеграцию мигрантов, человек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4 050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4 050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4 050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4 050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4 050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68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государственных гражданских и муниципальных служащих, ответственных за реализацию государственной национальной политики в Республике Татарстан, прошедших обучение по</a:t>
                      </a:r>
                      <a:r>
                        <a:rPr lang="ru-RU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программам дополнительного профессионального образования, единиц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не менее 100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не менее 100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не менее 100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не менее 100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не менее 100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68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муниципальных образований Республики Татарстан, реализующих</a:t>
                      </a:r>
                      <a:r>
                        <a:rPr lang="ru-RU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программы, направленные на сохранение гражданского единства и гармонизацию межэтнических отношений в муниципальных образованиях Республики Татарстан, единиц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42386" y="6040842"/>
            <a:ext cx="87058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200" b="1" i="1" dirty="0" smtClean="0">
                <a:solidFill>
                  <a:schemeClr val="accent1"/>
                </a:solidFill>
              </a:rPr>
              <a:t>ГП:</a:t>
            </a:r>
            <a:r>
              <a:rPr lang="en-US" sz="1200" b="1" i="1" dirty="0" smtClean="0">
                <a:solidFill>
                  <a:schemeClr val="accent1"/>
                </a:solidFill>
              </a:rPr>
              <a:t> </a:t>
            </a:r>
            <a:r>
              <a:rPr lang="ru-RU" sz="1200" b="1" i="1" dirty="0">
                <a:solidFill>
                  <a:schemeClr val="accent1"/>
                </a:solidFill>
              </a:rPr>
              <a:t>Министерство культуры Республики Татарстан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42925" y="6327504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200" b="1" i="1" dirty="0">
                <a:solidFill>
                  <a:schemeClr val="accent6"/>
                </a:solidFill>
              </a:rPr>
              <a:t>http</a:t>
            </a:r>
            <a:r>
              <a:rPr lang="en-US" sz="1200" b="1" i="1" dirty="0" smtClean="0">
                <a:solidFill>
                  <a:schemeClr val="accent6"/>
                </a:solidFill>
              </a:rPr>
              <a:t>://mincult.tatarstan.ru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8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126210" y="1925061"/>
            <a:ext cx="44743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</a:t>
            </a:r>
            <a:r>
              <a:rPr lang="en-US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sz="1600" dirty="0" smtClean="0"/>
              <a:t>сохранение </a:t>
            </a:r>
            <a:r>
              <a:rPr lang="ru-RU" sz="1600" dirty="0"/>
              <a:t>и укрепление национальной идентичности татарского народа в Республике Татарстан и за ее пределами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63022" y="195242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en-US" sz="1600" b="1" dirty="0" smtClean="0">
                <a:solidFill>
                  <a:prstClr val="black"/>
                </a:solidFill>
              </a:rPr>
              <a:t>19</a:t>
            </a:r>
            <a:r>
              <a:rPr lang="ru-RU" sz="1600" b="1" dirty="0" smtClean="0">
                <a:solidFill>
                  <a:prstClr val="black"/>
                </a:solidFill>
              </a:rPr>
              <a:t>. Государственная </a:t>
            </a:r>
            <a:r>
              <a:rPr lang="ru-RU" sz="1600" b="1" dirty="0">
                <a:solidFill>
                  <a:prstClr val="black"/>
                </a:solidFill>
              </a:rPr>
              <a:t>программа </a:t>
            </a:r>
            <a:r>
              <a:rPr lang="ru-RU" sz="1600" b="1" dirty="0" smtClean="0">
                <a:solidFill>
                  <a:prstClr val="black"/>
                </a:solidFill>
              </a:rPr>
              <a:t>"Сохранение </a:t>
            </a:r>
            <a:r>
              <a:rPr lang="ru-RU" sz="1600" b="1" dirty="0">
                <a:solidFill>
                  <a:prstClr val="black"/>
                </a:solidFill>
              </a:rPr>
              <a:t>национальной идентичности татарского </a:t>
            </a:r>
            <a:r>
              <a:rPr lang="ru-RU" sz="1600" b="1" dirty="0" smtClean="0">
                <a:solidFill>
                  <a:prstClr val="black"/>
                </a:solidFill>
              </a:rPr>
              <a:t>народа"</a:t>
            </a:r>
            <a:endParaRPr lang="ru-RU" sz="1600" b="1" dirty="0">
              <a:solidFill>
                <a:srgbClr val="0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54" y="1239707"/>
            <a:ext cx="3257550" cy="2447925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636937"/>
              </p:ext>
            </p:extLst>
          </p:nvPr>
        </p:nvGraphicFramePr>
        <p:xfrm>
          <a:off x="733354" y="4062141"/>
          <a:ext cx="8058464" cy="7885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19470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6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9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107 002,3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95 948,5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88 490,0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88 490,0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88 490,0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4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195242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>
                <a:solidFill>
                  <a:prstClr val="black"/>
                </a:solidFill>
              </a:rPr>
              <a:t>Индикаторы 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"Сохранение </a:t>
            </a:r>
            <a:r>
              <a:rPr lang="ru-RU" sz="1600" b="1" dirty="0">
                <a:solidFill>
                  <a:prstClr val="black"/>
                </a:solidFill>
              </a:rPr>
              <a:t>национальной идентичности татарского </a:t>
            </a:r>
            <a:r>
              <a:rPr lang="ru-RU" sz="1600" b="1" dirty="0" smtClean="0">
                <a:solidFill>
                  <a:prstClr val="black"/>
                </a:solidFill>
              </a:rPr>
              <a:t>народа"</a:t>
            </a:r>
            <a:endParaRPr lang="ru-RU" sz="16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374423"/>
              </p:ext>
            </p:extLst>
          </p:nvPr>
        </p:nvGraphicFramePr>
        <p:xfrm>
          <a:off x="542925" y="999876"/>
          <a:ext cx="8250201" cy="387861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156666"/>
                <a:gridCol w="797442"/>
                <a:gridCol w="818707"/>
                <a:gridCol w="808074"/>
                <a:gridCol w="776177"/>
                <a:gridCol w="893135"/>
              </a:tblGrid>
              <a:tr h="224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9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381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регионов РФ - участников Всероссийского сельского и Федерального Сабантуев в общем количестве регионов с компактным проживанием татар,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80</a:t>
                      </a: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80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381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реализованных мероприятий Программы в общем количестве запланированных в отчетном году,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38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регионов, принявших участие в мероприятиях программы, от общего количества регионов Российской Федерации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456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Количество изученных, введенных в оборот и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популяризированных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объектов материального и нематериального наследия татар, единиц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752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752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752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752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752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33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Количество обработанных и сданных в музейные фонды археологических артефактов (по истории и культуре татар, проживающих за пределами Республики Татарстан), единиц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1 000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1 000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1 000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1 000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1 000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Количество разработанных учебно-методических комплексов, учебных программ и пособий по изучению родного языка и культуры татар, единиц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27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5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Охват исследованных регионов с сохраненными населенными пунктами компактного проживания татар в Российской Федерации, процентов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47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49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51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53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5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мероприятий, направленных на повышение интеллектуального потенциала, от общего количества мероприятий программы, процентов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34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5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Доля мероприятий в формате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медиапроектов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 от общего количества мероприятий программы, процентов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54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Объект 2"/>
          <p:cNvSpPr txBox="1">
            <a:spLocks/>
          </p:cNvSpPr>
          <p:nvPr/>
        </p:nvSpPr>
        <p:spPr>
          <a:xfrm>
            <a:off x="542925" y="6407585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</a:t>
            </a:r>
            <a:r>
              <a:rPr lang="en-US" sz="1100" b="1" i="1" dirty="0" smtClean="0">
                <a:solidFill>
                  <a:schemeClr val="accent6"/>
                </a:solidFill>
              </a:rPr>
              <a:t>://mincult.tatarstan.ru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2925" y="6116136"/>
            <a:ext cx="87058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</a:t>
            </a:r>
            <a:r>
              <a:rPr lang="en-US" sz="1100" b="1" i="1" dirty="0" smtClean="0">
                <a:solidFill>
                  <a:schemeClr val="accent1"/>
                </a:solidFill>
              </a:rPr>
              <a:t> </a:t>
            </a:r>
            <a:r>
              <a:rPr lang="ru-RU" sz="1100" b="1" i="1" dirty="0">
                <a:solidFill>
                  <a:schemeClr val="accent1"/>
                </a:solidFill>
              </a:rPr>
              <a:t>Министерство культуры Республики Татарстан</a:t>
            </a:r>
          </a:p>
        </p:txBody>
      </p:sp>
    </p:spTree>
    <p:extLst>
      <p:ext uri="{BB962C8B-B14F-4D97-AF65-F5344CB8AC3E}">
        <p14:creationId xmlns:p14="http://schemas.microsoft.com/office/powerpoint/2010/main" val="29454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065966" y="1858136"/>
            <a:ext cx="46760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</a:t>
            </a:r>
            <a:r>
              <a:rPr lang="en-US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создание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условий для сохранения, изучения и развития татарского, русского и других языков в Республике Татарстан, а также татарского языка за пределами Республики Татарстан</a:t>
            </a:r>
            <a:r>
              <a:rPr lang="en-US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4" y="41785"/>
            <a:ext cx="7924801" cy="10215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b="1" dirty="0" smtClean="0">
                <a:solidFill>
                  <a:prstClr val="black"/>
                </a:solidFill>
              </a:rPr>
              <a:t>2</a:t>
            </a:r>
            <a:r>
              <a:rPr lang="en-US" b="1" dirty="0" smtClean="0">
                <a:solidFill>
                  <a:prstClr val="black"/>
                </a:solidFill>
              </a:rPr>
              <a:t>0</a:t>
            </a:r>
            <a:r>
              <a:rPr lang="ru-RU" b="1" dirty="0" smtClean="0">
                <a:solidFill>
                  <a:prstClr val="black"/>
                </a:solidFill>
              </a:rPr>
              <a:t>. Государственная </a:t>
            </a:r>
            <a:r>
              <a:rPr lang="ru-RU" b="1" dirty="0">
                <a:solidFill>
                  <a:prstClr val="black"/>
                </a:solidFill>
              </a:rPr>
              <a:t>программа </a:t>
            </a:r>
            <a:r>
              <a:rPr lang="ru-RU" b="1" dirty="0" smtClean="0">
                <a:solidFill>
                  <a:prstClr val="black"/>
                </a:solidFill>
              </a:rPr>
              <a:t>"Сохранение</a:t>
            </a:r>
            <a:r>
              <a:rPr lang="ru-RU" b="1" dirty="0">
                <a:solidFill>
                  <a:prstClr val="black"/>
                </a:solidFill>
              </a:rPr>
              <a:t>, изучение и развитие государственных языков Республики Татарстан и других языков в Республике </a:t>
            </a:r>
            <a:r>
              <a:rPr lang="ru-RU" b="1" dirty="0" smtClean="0">
                <a:solidFill>
                  <a:prstClr val="black"/>
                </a:solidFill>
              </a:rPr>
              <a:t>Татарстан"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01" y="1457243"/>
            <a:ext cx="3187840" cy="2125227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132013"/>
              </p:ext>
            </p:extLst>
          </p:nvPr>
        </p:nvGraphicFramePr>
        <p:xfrm>
          <a:off x="683601" y="3937461"/>
          <a:ext cx="8058464" cy="8620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31566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17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28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269 814,3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95 366,1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126 887,0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132 412,0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126 533,0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143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Ф РТ 20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1C5"/>
      </a:accent1>
      <a:accent2>
        <a:srgbClr val="DA1B23"/>
      </a:accent2>
      <a:accent3>
        <a:srgbClr val="138815"/>
      </a:accent3>
      <a:accent4>
        <a:srgbClr val="A6A6A6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94638</TotalTime>
  <Words>35179</Words>
  <Application>Microsoft Office PowerPoint</Application>
  <PresentationFormat>Экран (4:3)</PresentationFormat>
  <Paragraphs>9086</Paragraphs>
  <Slides>145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145</vt:i4>
      </vt:variant>
    </vt:vector>
  </HeadingPairs>
  <TitlesOfParts>
    <vt:vector size="156" baseType="lpstr">
      <vt:lpstr>Arial</vt:lpstr>
      <vt:lpstr>Arial Black</vt:lpstr>
      <vt:lpstr>Arial Narrow</vt:lpstr>
      <vt:lpstr>Calibri</vt:lpstr>
      <vt:lpstr>Garamond</vt:lpstr>
      <vt:lpstr>PT Serif</vt:lpstr>
      <vt:lpstr>Tahoma</vt:lpstr>
      <vt:lpstr>Times New Roman</vt:lpstr>
      <vt:lpstr>Times New Roman CYR</vt:lpstr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Семен Сингаевский</dc:creator>
  <cp:lastModifiedBy>Минфин РТ - Алсу Назиповна Хусаинова</cp:lastModifiedBy>
  <cp:revision>2177</cp:revision>
  <cp:lastPrinted>2023-02-28T07:32:02Z</cp:lastPrinted>
  <dcterms:created xsi:type="dcterms:W3CDTF">2015-08-31T08:00:32Z</dcterms:created>
  <dcterms:modified xsi:type="dcterms:W3CDTF">2023-02-28T12:19:09Z</dcterms:modified>
</cp:coreProperties>
</file>